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9" r:id="rId2"/>
  </p:sldMasterIdLst>
  <p:notesMasterIdLst>
    <p:notesMasterId r:id="rId28"/>
  </p:notesMasterIdLst>
  <p:handoutMasterIdLst>
    <p:handoutMasterId r:id="rId29"/>
  </p:handoutMasterIdLst>
  <p:sldIdLst>
    <p:sldId id="261" r:id="rId3"/>
    <p:sldId id="455" r:id="rId4"/>
    <p:sldId id="389" r:id="rId5"/>
    <p:sldId id="438" r:id="rId6"/>
    <p:sldId id="393" r:id="rId7"/>
    <p:sldId id="394" r:id="rId8"/>
    <p:sldId id="397" r:id="rId9"/>
    <p:sldId id="398" r:id="rId10"/>
    <p:sldId id="399" r:id="rId11"/>
    <p:sldId id="400" r:id="rId12"/>
    <p:sldId id="440" r:id="rId13"/>
    <p:sldId id="406" r:id="rId14"/>
    <p:sldId id="407" r:id="rId15"/>
    <p:sldId id="408" r:id="rId16"/>
    <p:sldId id="409" r:id="rId17"/>
    <p:sldId id="410" r:id="rId18"/>
    <p:sldId id="411" r:id="rId19"/>
    <p:sldId id="412" r:id="rId20"/>
    <p:sldId id="413" r:id="rId21"/>
    <p:sldId id="429" r:id="rId22"/>
    <p:sldId id="454" r:id="rId23"/>
    <p:sldId id="453" r:id="rId24"/>
    <p:sldId id="436" r:id="rId25"/>
    <p:sldId id="422" r:id="rId26"/>
    <p:sldId id="427" r:id="rId27"/>
  </p:sldIdLst>
  <p:sldSz cx="9144000" cy="6858000" type="screen4x3"/>
  <p:notesSz cx="6934200" cy="9232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2E4"/>
    <a:srgbClr val="F6EEDA"/>
    <a:srgbClr val="006086"/>
    <a:srgbClr val="BDEBFF"/>
    <a:srgbClr val="2FBFFF"/>
    <a:srgbClr val="57CBFF"/>
    <a:srgbClr val="F4EBD4"/>
    <a:srgbClr val="F6EDD6"/>
    <a:srgbClr val="F5ECD7"/>
    <a:srgbClr val="D8E8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4" autoAdjust="0"/>
    <p:restoredTop sz="91886" autoAdjust="0"/>
  </p:normalViewPr>
  <p:slideViewPr>
    <p:cSldViewPr snapToGrid="0" showGuides="1">
      <p:cViewPr>
        <p:scale>
          <a:sx n="60" d="100"/>
          <a:sy n="60" d="100"/>
        </p:scale>
        <p:origin x="-1272" y="-870"/>
      </p:cViewPr>
      <p:guideLst>
        <p:guide orient="horz" pos="834"/>
        <p:guide orient="horz" pos="691"/>
        <p:guide orient="horz" pos="979"/>
        <p:guide orient="horz" pos="1124"/>
        <p:guide orient="horz" pos="4025"/>
        <p:guide orient="horz" pos="487"/>
        <p:guide orient="horz" pos="1411"/>
        <p:guide orient="horz" pos="1265"/>
        <p:guide orient="horz" pos="1557"/>
        <p:guide pos="288"/>
        <p:guide pos="5472"/>
        <p:guide pos="7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 showGuides="1">
      <p:cViewPr varScale="1">
        <p:scale>
          <a:sx n="80" d="100"/>
          <a:sy n="80" d="100"/>
        </p:scale>
        <p:origin x="-2004" y="-90"/>
      </p:cViewPr>
      <p:guideLst>
        <p:guide orient="horz" pos="2908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01124" y="124256"/>
            <a:ext cx="3004820" cy="461961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28257" y="124256"/>
            <a:ext cx="3004820" cy="461961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5FCD84DF-3D5E-447C-9017-6081511AD754}" type="datetimeFigureOut">
              <a:rPr lang="en-US" sz="1100" smtClean="0">
                <a:latin typeface="Arial" pitchFamily="34" charset="0"/>
                <a:cs typeface="Arial" pitchFamily="34" charset="0"/>
              </a:rPr>
              <a:pPr/>
              <a:t>10/20/2017</a:t>
            </a:fld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8892" y="8719962"/>
            <a:ext cx="3004820" cy="461961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0488" y="8719962"/>
            <a:ext cx="3004820" cy="461961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4BBBD9DB-8FEE-4657-AB47-5860687FEFB0}" type="slidenum">
              <a:rPr lang="en-US" sz="1100" smtClean="0">
                <a:latin typeface="Arial" pitchFamily="34" charset="0"/>
                <a:cs typeface="Arial" pitchFamily="34" charset="0"/>
              </a:rPr>
              <a:pPr/>
              <a:t>‹#›</a:t>
            </a:fld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3658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01124" y="124571"/>
            <a:ext cx="3004820" cy="46164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28257" y="124571"/>
            <a:ext cx="3004820" cy="46164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3B53EE49-5E2F-4CCD-A6EC-E4A5F806204B}" type="datetimeFigureOut">
              <a:rPr lang="en-US" smtClean="0"/>
              <a:pPr/>
              <a:t>10/20/2017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536575"/>
            <a:ext cx="5572125" cy="4179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926075"/>
            <a:ext cx="5547360" cy="3587476"/>
          </a:xfrm>
          <a:prstGeom prst="rect">
            <a:avLst/>
          </a:prstGeom>
          <a:ln>
            <a:noFill/>
          </a:ln>
        </p:spPr>
        <p:txBody>
          <a:bodyPr vert="horz" lIns="91429" tIns="45714" rIns="91429" bIns="45714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5"/>
            <a:r>
              <a:rPr lang="en-US" dirty="0" smtClean="0"/>
              <a:t>Second level</a:t>
            </a:r>
          </a:p>
          <a:p>
            <a:pPr lvl="6"/>
            <a:r>
              <a:rPr lang="en-US" dirty="0" smtClean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01124" y="8719961"/>
            <a:ext cx="3004820" cy="46164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28257" y="8719961"/>
            <a:ext cx="3004820" cy="46164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378C9D3E-BC22-4B65-B6EC-1512CE9E44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9814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4625" indent="-174625" algn="l" defTabSz="914400" rtl="0" eaLnBrk="1" latinLnBrk="0" hangingPunct="1">
      <a:spcBef>
        <a:spcPts val="1200"/>
      </a:spcBef>
      <a:buFont typeface="Arial" pitchFamily="34" charset="0"/>
      <a:buChar char="•"/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174625" indent="-174625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174625" indent="-174625" algn="l" defTabSz="914400" rtl="0" eaLnBrk="1" latinLnBrk="0" hangingPunct="1">
      <a:buFont typeface="Arial" pitchFamily="34" charset="0"/>
      <a:buNone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74625" indent="-174625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74625" indent="-174625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400050" indent="-225425" algn="l" defTabSz="914400" rtl="0" eaLnBrk="1" latinLnBrk="0" hangingPunct="1">
      <a:spcBef>
        <a:spcPts val="600"/>
      </a:spcBef>
      <a:buFont typeface="Calibri" pitchFamily="34" charset="0"/>
      <a:buChar char="–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576263" indent="-176213" algn="l" defTabSz="914400" rtl="0" eaLnBrk="1" latinLnBrk="0" hangingPunct="1">
      <a:spcBef>
        <a:spcPts val="600"/>
      </a:spcBef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8400" y="687388"/>
            <a:ext cx="4598988" cy="3451225"/>
          </a:xfrm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3880" y="4367340"/>
            <a:ext cx="6083221" cy="414029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503" tIns="45251" rIns="90503" bIns="45251"/>
          <a:lstStyle/>
          <a:p>
            <a:pPr>
              <a:buNone/>
            </a:pPr>
            <a:endParaRPr lang="en-US" sz="100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7464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sz="140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4557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85800"/>
            <a:ext cx="4605337" cy="34544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295" y="4356303"/>
            <a:ext cx="6198392" cy="421124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503" tIns="45251" rIns="90503" bIns="45251"/>
          <a:lstStyle/>
          <a:p>
            <a:pPr marL="0" indent="0" eaLnBrk="1" hangingPunct="1">
              <a:spcBef>
                <a:spcPct val="50000"/>
              </a:spcBef>
              <a:buNone/>
            </a:pPr>
            <a:endParaRPr lang="en-US" sz="1000" u="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85800"/>
            <a:ext cx="4605337" cy="345440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295" y="4356303"/>
            <a:ext cx="6198392" cy="421124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503" tIns="45251" rIns="90503" bIns="45251"/>
          <a:lstStyle/>
          <a:p>
            <a:endParaRPr lang="en-US" sz="1000" u="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85800"/>
            <a:ext cx="4605337" cy="3454400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6160" y="4356303"/>
            <a:ext cx="5081880" cy="421124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503" tIns="45251" rIns="90503" bIns="45251"/>
          <a:lstStyle/>
          <a:p>
            <a:pPr marL="0" indent="0" eaLnBrk="1" hangingPunct="1">
              <a:buNone/>
            </a:pPr>
            <a:endParaRPr lang="en-US" sz="1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8400" y="687388"/>
            <a:ext cx="4598988" cy="3451225"/>
          </a:xfrm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9515" y="4291659"/>
            <a:ext cx="6179195" cy="453761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503" tIns="45251" rIns="90503" bIns="45251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None/>
            </a:pPr>
            <a:endParaRPr lang="en-US" sz="100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8400" y="687388"/>
            <a:ext cx="4598988" cy="3451225"/>
          </a:xfrm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9515" y="4291660"/>
            <a:ext cx="6179195" cy="414029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503" tIns="45251" rIns="90503" bIns="45251"/>
          <a:lstStyle/>
          <a:p>
            <a:pPr marL="174625" indent="-174625">
              <a:lnSpc>
                <a:spcPct val="75000"/>
              </a:lnSpc>
              <a:spcBef>
                <a:spcPct val="25000"/>
              </a:spcBef>
            </a:pPr>
            <a:endParaRPr lang="en-US" sz="100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85800"/>
            <a:ext cx="4605337" cy="3454400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6160" y="4356303"/>
            <a:ext cx="5081880" cy="421124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503" tIns="45251" rIns="90503" bIns="45251">
            <a:normAutofit/>
          </a:bodyPr>
          <a:lstStyle/>
          <a:p>
            <a:pPr marL="436226" indent="-436226">
              <a:buFontTx/>
              <a:buChar char="•"/>
            </a:pPr>
            <a:endParaRPr lang="en-US" sz="1000" u="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4219" y="4386259"/>
            <a:ext cx="5547360" cy="415449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lvl="1">
              <a:lnSpc>
                <a:spcPct val="105000"/>
              </a:lnSpc>
              <a:spcBef>
                <a:spcPct val="20000"/>
              </a:spcBef>
              <a:buFontTx/>
              <a:buChar char="•"/>
            </a:pP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AD9B80-3D9B-4FA4-91DE-8BD6CE5F8482}" type="slidenum">
              <a:rPr lang="en-US" smtClean="0">
                <a:latin typeface="Arial" pitchFamily="34" charset="0"/>
              </a:rPr>
              <a:pPr/>
              <a:t>2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3420" y="4386259"/>
            <a:ext cx="5547360" cy="415449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endParaRPr lang="en-US" sz="1000" strike="noStrike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5625" y="4247419"/>
            <a:ext cx="5547360" cy="415449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>
              <a:defRPr/>
            </a:pP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4219" y="4386259"/>
            <a:ext cx="5547360" cy="415449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lvl="1">
              <a:lnSpc>
                <a:spcPct val="105000"/>
              </a:lnSpc>
              <a:spcBef>
                <a:spcPct val="20000"/>
              </a:spcBef>
              <a:buFontTx/>
              <a:buChar char="•"/>
            </a:pP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5625" y="4247419"/>
            <a:ext cx="5547360" cy="415449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endParaRPr lang="en-US" sz="1000" strike="no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1928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1244" y="4212709"/>
            <a:ext cx="5547360" cy="415449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0" indent="0">
              <a:spcBef>
                <a:spcPct val="40000"/>
              </a:spcBef>
              <a:buNone/>
            </a:pPr>
            <a:endParaRPr lang="en-US" sz="100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681038"/>
            <a:ext cx="4641850" cy="3481387"/>
          </a:xfrm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7698" y="4389411"/>
            <a:ext cx="4574812" cy="416237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356" tIns="45678" rIns="91356" bIns="45678"/>
          <a:lstStyle/>
          <a:p>
            <a:pPr>
              <a:buNone/>
            </a:pP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85800"/>
            <a:ext cx="4605337" cy="345440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6160" y="4356303"/>
            <a:ext cx="5081880" cy="421124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503" tIns="45251" rIns="90503" bIns="45251"/>
          <a:lstStyle/>
          <a:p>
            <a:pPr eaLnBrk="1" hangingPunct="1">
              <a:lnSpc>
                <a:spcPct val="90000"/>
              </a:lnSpc>
              <a:buNone/>
            </a:pPr>
            <a:endParaRPr lang="en-US" sz="1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746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85800"/>
            <a:ext cx="4605337" cy="34544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8711" y="4356303"/>
            <a:ext cx="6236781" cy="421124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503" tIns="45251" rIns="90503" bIns="45251">
            <a:normAutofit/>
          </a:bodyPr>
          <a:lstStyle/>
          <a:p>
            <a:pPr>
              <a:buNone/>
            </a:pPr>
            <a:endParaRPr lang="en-US" sz="1000" u="none" strike="noStrike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85800"/>
            <a:ext cx="4605337" cy="3454400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8711" y="4356303"/>
            <a:ext cx="6236781" cy="421124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503" tIns="45251" rIns="90503" bIns="45251">
            <a:normAutofit/>
          </a:bodyPr>
          <a:lstStyle/>
          <a:p>
            <a:pPr>
              <a:buNone/>
            </a:pPr>
            <a:endParaRPr lang="en-US" sz="800" u="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85800"/>
            <a:ext cx="4605337" cy="3454400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8711" y="4356303"/>
            <a:ext cx="6236781" cy="421124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503" tIns="45251" rIns="90503" bIns="45251"/>
          <a:lstStyle/>
          <a:p>
            <a:pPr marL="0" indent="0">
              <a:buNone/>
            </a:pPr>
            <a:endParaRPr lang="en-US" sz="1000" u="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8400" y="687388"/>
            <a:ext cx="4598988" cy="3451225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1126" y="4367340"/>
            <a:ext cx="6409537" cy="414029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223" tIns="46112" rIns="92223" bIns="46112">
            <a:normAutofit/>
          </a:bodyPr>
          <a:lstStyle/>
          <a:p>
            <a:endParaRPr lang="en-US" sz="1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8400" y="687388"/>
            <a:ext cx="4598988" cy="3451225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1126" y="4367340"/>
            <a:ext cx="6409537" cy="414029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223" tIns="46112" rIns="92223" bIns="46112"/>
          <a:lstStyle/>
          <a:p>
            <a:pPr>
              <a:spcBef>
                <a:spcPct val="5000"/>
              </a:spcBef>
              <a:buClr>
                <a:schemeClr val="tx1"/>
              </a:buClr>
              <a:buFontTx/>
              <a:buChar char="•"/>
            </a:pPr>
            <a:endParaRPr lang="en-US" sz="1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: Conserv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 bwMode="white">
          <a:xfrm>
            <a:off x="0" y="0"/>
            <a:ext cx="9144000" cy="4267200"/>
          </a:xfrm>
          <a:prstGeom prst="rect">
            <a:avLst/>
          </a:prstGeom>
          <a:gradFill flip="none" rotWithShape="1">
            <a:gsLst>
              <a:gs pos="0">
                <a:srgbClr val="0085CA">
                  <a:shade val="30000"/>
                  <a:satMod val="115000"/>
                </a:srgbClr>
              </a:gs>
              <a:gs pos="29000">
                <a:srgbClr val="0085CA">
                  <a:shade val="67500"/>
                  <a:satMod val="115000"/>
                </a:srgbClr>
              </a:gs>
              <a:gs pos="61000">
                <a:srgbClr val="0085CA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 userDrawn="1"/>
        </p:nvSpPr>
        <p:spPr bwMode="ltGray">
          <a:xfrm>
            <a:off x="0" y="4343400"/>
            <a:ext cx="9144000" cy="2514600"/>
          </a:xfrm>
          <a:prstGeom prst="rect">
            <a:avLst/>
          </a:prstGeom>
          <a:solidFill>
            <a:srgbClr val="B9D3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 userDrawn="1"/>
        </p:nvSpPr>
        <p:spPr>
          <a:xfrm>
            <a:off x="2457450" y="6400800"/>
            <a:ext cx="4970913" cy="369332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Blue Cross Blue Shield Association is an association of independent Blue Cross and Blue Shield companies.</a:t>
            </a:r>
          </a:p>
          <a:p>
            <a:endParaRPr lang="en-US" sz="8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53210" y="769072"/>
            <a:ext cx="6233590" cy="1470892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lnSpc>
                <a:spcPct val="100000"/>
              </a:lnSpc>
              <a:defRPr sz="4000" b="0">
                <a:solidFill>
                  <a:schemeClr val="bg1"/>
                </a:solidFill>
                <a:latin typeface="Arial Black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66974" y="2468547"/>
            <a:ext cx="6219826" cy="505766"/>
          </a:xfrm>
          <a:prstGeom prst="rect">
            <a:avLst/>
          </a:prstGeom>
        </p:spPr>
        <p:txBody>
          <a:bodyPr lIns="0" anchor="ctr" anchorCtr="0">
            <a:noAutofit/>
          </a:bodyPr>
          <a:lstStyle>
            <a:lvl1pPr marL="0" indent="0" algn="l">
              <a:buNone/>
              <a:defRPr sz="1600" b="1">
                <a:solidFill>
                  <a:schemeClr val="bg1"/>
                </a:solidFill>
                <a:latin typeface="Arial Black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466975" y="2983842"/>
            <a:ext cx="6219825" cy="372312"/>
          </a:xfrm>
          <a:prstGeom prst="rect">
            <a:avLst/>
          </a:prstGeom>
        </p:spPr>
        <p:txBody>
          <a:bodyPr lIns="0" tIns="0" anchor="t" anchorCtr="0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2457450" y="3447355"/>
            <a:ext cx="6229350" cy="501650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Speaker Name/Title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600" y="5061001"/>
            <a:ext cx="2654489" cy="8755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_Title (Cap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231900" y="1323977"/>
            <a:ext cx="7454900" cy="915986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800" b="0" cap="all" baseline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62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8564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Tag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16363"/>
          </a:xfrm>
          <a:prstGeom prst="rect">
            <a:avLst/>
          </a:prstGeom>
        </p:spPr>
        <p:txBody>
          <a:bodyPr lIns="0" tIns="0" bIns="0">
            <a:noAutofit/>
          </a:bodyPr>
          <a:lstStyle>
            <a:lvl1pPr marL="227013" indent="-227013">
              <a:spcBef>
                <a:spcPts val="1800"/>
              </a:spcBef>
              <a:buClr>
                <a:srgbClr val="417191"/>
              </a:buClr>
              <a:defRPr sz="200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800"/>
              </a:spcBef>
              <a:buClr>
                <a:srgbClr val="417191"/>
              </a:buClr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buClr>
                <a:srgbClr val="417191"/>
              </a:buClr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Clr>
                <a:srgbClr val="417191"/>
              </a:buClr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Clr>
                <a:srgbClr val="417191"/>
              </a:buClr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" y="1295400"/>
            <a:ext cx="8229600" cy="685800"/>
          </a:xfrm>
          <a:prstGeom prst="rect">
            <a:avLst/>
          </a:prstGeom>
        </p:spPr>
        <p:txBody>
          <a:bodyPr wrap="square" lIns="0" tIns="0">
            <a:noAutofit/>
          </a:bodyPr>
          <a:lstStyle>
            <a:lvl1pPr marL="0" indent="0" algn="l">
              <a:spcBef>
                <a:spcPts val="0"/>
              </a:spcBef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600"/>
              </a:spcBef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None/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551628"/>
            <a:ext cx="457200" cy="245097"/>
          </a:xfrm>
          <a:prstGeom prst="rect">
            <a:avLst/>
          </a:prstGeom>
        </p:spPr>
        <p:txBody>
          <a:bodyPr rIns="0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577B0CA-740C-471E-8E5F-C22F8078A3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81182"/>
          </a:xfrm>
          <a:prstGeom prst="rect">
            <a:avLst/>
          </a:prstGeom>
        </p:spPr>
        <p:txBody>
          <a:bodyPr lIns="0" tIns="0">
            <a:noAutofit/>
          </a:bodyPr>
          <a:lstStyle>
            <a:lvl1pPr algn="l">
              <a:lnSpc>
                <a:spcPts val="3000"/>
              </a:lnSpc>
              <a:defRPr sz="3200" b="1">
                <a:solidFill>
                  <a:srgbClr val="0F4A77"/>
                </a:solidFill>
                <a:latin typeface="+mj-lt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89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Description Line and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368300" y="1231902"/>
            <a:ext cx="8407400" cy="484717"/>
          </a:xfrm>
          <a:prstGeom prst="rect">
            <a:avLst/>
          </a:prstGeom>
        </p:spPr>
        <p:txBody>
          <a:bodyPr lIns="0" tIns="0"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800">
                <a:latin typeface="Arial" pitchFamily="34" charset="0"/>
                <a:cs typeface="Arial" pitchFamily="34" charset="0"/>
              </a:defRPr>
            </a:lvl1pPr>
            <a:lvl2pPr>
              <a:buNone/>
              <a:defRPr sz="2000">
                <a:latin typeface="Arial" pitchFamily="34" charset="0"/>
                <a:cs typeface="Arial" pitchFamily="34" charset="0"/>
              </a:defRPr>
            </a:lvl2pPr>
            <a:lvl3pPr>
              <a:buNone/>
              <a:defRPr sz="2000">
                <a:latin typeface="Arial" pitchFamily="34" charset="0"/>
                <a:cs typeface="Arial" pitchFamily="34" charset="0"/>
              </a:defRPr>
            </a:lvl3pPr>
            <a:lvl4pPr>
              <a:buNone/>
              <a:defRPr sz="2000">
                <a:latin typeface="Arial" pitchFamily="34" charset="0"/>
                <a:cs typeface="Arial" pitchFamily="34" charset="0"/>
              </a:defRPr>
            </a:lvl4pPr>
            <a:lvl5pPr>
              <a:buNone/>
              <a:defRPr sz="20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itle Placeholder 10"/>
          <p:cNvSpPr>
            <a:spLocks noGrp="1"/>
          </p:cNvSpPr>
          <p:nvPr>
            <p:ph type="title"/>
          </p:nvPr>
        </p:nvSpPr>
        <p:spPr>
          <a:xfrm>
            <a:off x="368302" y="381001"/>
            <a:ext cx="8407399" cy="850900"/>
          </a:xfrm>
          <a:prstGeom prst="rect">
            <a:avLst/>
          </a:prstGeom>
        </p:spPr>
        <p:txBody>
          <a:bodyPr vert="horz" lIns="0" tIns="0" rIns="91440" bIns="45720" rtlCol="0" anchor="t" anchorCtr="0">
            <a:normAutofit/>
          </a:bodyPr>
          <a:lstStyle>
            <a:lvl1pPr marL="0" indent="0" algn="l">
              <a:lnSpc>
                <a:spcPct val="95000"/>
              </a:lnSpc>
              <a:defRPr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68300" y="1966384"/>
            <a:ext cx="8407400" cy="3903133"/>
          </a:xfrm>
          <a:prstGeom prst="rect">
            <a:avLst/>
          </a:prstGeom>
        </p:spPr>
        <p:txBody>
          <a:bodyPr lIns="0" tIns="0"/>
          <a:lstStyle>
            <a:lvl1pPr marL="173038" indent="-173038">
              <a:spcBef>
                <a:spcPts val="1200"/>
              </a:spcBef>
              <a:buClr>
                <a:schemeClr val="tx2">
                  <a:lumMod val="50000"/>
                </a:schemeClr>
              </a:buClr>
              <a:defRPr sz="1800" b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-228600">
              <a:spcBef>
                <a:spcPts val="600"/>
              </a:spcBef>
              <a:buClr>
                <a:schemeClr val="tx2">
                  <a:lumMod val="50000"/>
                </a:schemeClr>
              </a:buClr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630238" indent="-173038">
              <a:spcBef>
                <a:spcPts val="600"/>
              </a:spcBef>
              <a:buClr>
                <a:schemeClr val="tx2">
                  <a:lumMod val="50000"/>
                </a:schemeClr>
              </a:buClr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 marL="858838" indent="-173038">
              <a:spcBef>
                <a:spcPts val="400"/>
              </a:spcBef>
              <a:buClr>
                <a:schemeClr val="tx2">
                  <a:lumMod val="50000"/>
                </a:schemeClr>
              </a:buClr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 marL="1033463" indent="-174625">
              <a:spcBef>
                <a:spcPts val="400"/>
              </a:spcBef>
              <a:buClr>
                <a:schemeClr val="tx2">
                  <a:lumMod val="50000"/>
                </a:schemeClr>
              </a:buClr>
              <a:buFont typeface="Arial" pitchFamily="34" charset="0"/>
              <a:buChar char="»"/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045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_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942535"/>
            <a:ext cx="9144000" cy="5915465"/>
          </a:xfrm>
          <a:prstGeom prst="rect">
            <a:avLst/>
          </a:prstGeom>
          <a:solidFill>
            <a:srgbClr val="D8E8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1323975"/>
            <a:ext cx="7004050" cy="4711065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4400">
                <a:solidFill>
                  <a:schemeClr val="accent2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526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_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942535"/>
            <a:ext cx="9144000" cy="5915465"/>
          </a:xfrm>
          <a:prstGeom prst="rect">
            <a:avLst/>
          </a:prstGeom>
          <a:solidFill>
            <a:srgbClr val="F6EE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1323975"/>
            <a:ext cx="7004050" cy="4711065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4400">
                <a:solidFill>
                  <a:schemeClr val="accent6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3195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_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942535"/>
            <a:ext cx="9144000" cy="59154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1323975"/>
            <a:ext cx="7004050" cy="4711065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4400">
                <a:solidFill>
                  <a:schemeClr val="bg1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79140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_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942535"/>
            <a:ext cx="9144000" cy="591546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1323975"/>
            <a:ext cx="7004050" cy="4711065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4400">
                <a:solidFill>
                  <a:schemeClr val="accent4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40854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_Full Page Photo/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942535"/>
            <a:ext cx="9144000" cy="59154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871003" y="3715601"/>
            <a:ext cx="5627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cap="all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 FULL PAGE PHOTO OR VIDEO</a:t>
            </a:r>
            <a:endParaRPr lang="en-US" cap="all" baseline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0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57200" y="1094502"/>
            <a:ext cx="8229600" cy="689848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400" b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Title and 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" y="1557338"/>
            <a:ext cx="8229600" cy="457200"/>
          </a:xfrm>
          <a:prstGeom prst="rect">
            <a:avLst/>
          </a:prstGeom>
        </p:spPr>
        <p:txBody>
          <a:bodyPr wrap="square" lIns="0" tIns="0">
            <a:noAutofit/>
          </a:bodyPr>
          <a:lstStyle>
            <a:lvl1pPr marL="0" indent="0" algn="l">
              <a:lnSpc>
                <a:spcPct val="95000"/>
              </a:lnSpc>
              <a:spcBef>
                <a:spcPts val="0"/>
              </a:spcBef>
              <a:buNone/>
              <a:defRPr sz="1800" baseline="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600"/>
              </a:spcBef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None/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itle 6"/>
          <p:cNvSpPr>
            <a:spLocks noGrp="1"/>
          </p:cNvSpPr>
          <p:nvPr>
            <p:ph type="title"/>
          </p:nvPr>
        </p:nvSpPr>
        <p:spPr>
          <a:xfrm>
            <a:off x="457200" y="1094502"/>
            <a:ext cx="8229600" cy="459661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400" b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966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Title, Tag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" y="1557338"/>
            <a:ext cx="8229600" cy="457200"/>
          </a:xfrm>
          <a:prstGeom prst="rect">
            <a:avLst/>
          </a:prstGeom>
        </p:spPr>
        <p:txBody>
          <a:bodyPr wrap="square" lIns="0" tIns="0">
            <a:noAutofit/>
          </a:bodyPr>
          <a:lstStyle>
            <a:lvl1pPr marL="0" indent="0" algn="l">
              <a:lnSpc>
                <a:spcPct val="95000"/>
              </a:lnSpc>
              <a:spcBef>
                <a:spcPts val="0"/>
              </a:spcBef>
              <a:buNone/>
              <a:defRPr sz="1800" baseline="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600"/>
              </a:spcBef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None/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sz="quarter" idx="11"/>
          </p:nvPr>
        </p:nvSpPr>
        <p:spPr>
          <a:xfrm>
            <a:off x="457200" y="2014539"/>
            <a:ext cx="8229600" cy="4375150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800"/>
            </a:lvl1pPr>
            <a:lvl2pPr>
              <a:spcBef>
                <a:spcPts val="6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6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>
          <a:xfrm>
            <a:off x="457200" y="1094502"/>
            <a:ext cx="8229600" cy="459661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400" b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457200" y="1784351"/>
            <a:ext cx="8229600" cy="4605338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800"/>
            </a:lvl1pPr>
            <a:lvl2pPr>
              <a:spcBef>
                <a:spcPts val="6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6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Title 6"/>
          <p:cNvSpPr>
            <a:spLocks noGrp="1"/>
          </p:cNvSpPr>
          <p:nvPr>
            <p:ph type="title"/>
          </p:nvPr>
        </p:nvSpPr>
        <p:spPr>
          <a:xfrm>
            <a:off x="457200" y="1094502"/>
            <a:ext cx="8229600" cy="689848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400" b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flipH="1">
            <a:off x="1231900" y="3366767"/>
            <a:ext cx="2425700" cy="4308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800" b="0" kern="1200" cap="all" baseline="0" dirty="0">
                <a:solidFill>
                  <a:srgbClr val="0F4A77"/>
                </a:solidFill>
                <a:latin typeface="Arial Black" pitchFamily="34" charset="0"/>
                <a:ea typeface="+mj-ea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Right Arrow 5"/>
          <p:cNvSpPr/>
          <p:nvPr userDrawn="1"/>
        </p:nvSpPr>
        <p:spPr>
          <a:xfrm>
            <a:off x="3315688" y="2037574"/>
            <a:ext cx="637344" cy="2984598"/>
          </a:xfrm>
          <a:prstGeom prst="rightArrow">
            <a:avLst>
              <a:gd name="adj1" fmla="val 0"/>
              <a:gd name="adj2" fmla="val 0"/>
            </a:avLst>
          </a:prstGeom>
          <a:ln w="952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7" name="Content Placeholder 8"/>
          <p:cNvSpPr>
            <a:spLocks noGrp="1"/>
          </p:cNvSpPr>
          <p:nvPr>
            <p:ph sz="quarter" idx="11"/>
          </p:nvPr>
        </p:nvSpPr>
        <p:spPr>
          <a:xfrm>
            <a:off x="4121834" y="2037574"/>
            <a:ext cx="4564965" cy="2984598"/>
          </a:xfrm>
          <a:prstGeom prst="rect">
            <a:avLst/>
          </a:prstGeom>
        </p:spPr>
        <p:txBody>
          <a:bodyPr lIns="0" tIns="0" anchor="ctr" anchorCtr="0"/>
          <a:lstStyle>
            <a:lvl1pPr>
              <a:spcBef>
                <a:spcPts val="18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2000"/>
            </a:lvl1pPr>
            <a:lvl2pPr marL="461963" indent="-233363">
              <a:spcBef>
                <a:spcPts val="6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800"/>
            </a:lvl2pPr>
            <a:lvl3pPr marL="682625" indent="-220663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 sz="1600"/>
            </a:lvl3pPr>
            <a:lvl4pPr marL="914400" indent="-231775">
              <a:spcBef>
                <a:spcPts val="300"/>
              </a:spcBef>
              <a:spcAft>
                <a:spcPts val="0"/>
              </a:spcAft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46540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_Title (Caps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1231900" y="2465387"/>
            <a:ext cx="7454900" cy="3924301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8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2000"/>
            </a:lvl1pPr>
            <a:lvl2pPr>
              <a:spcBef>
                <a:spcPts val="6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8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/>
            </a:lvl3pPr>
            <a:lvl4pPr marL="914400" indent="-231775">
              <a:spcBef>
                <a:spcPts val="300"/>
              </a:spcBef>
              <a:spcAft>
                <a:spcPts val="0"/>
              </a:spcAft>
              <a:defRPr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231900" y="1322388"/>
            <a:ext cx="7454900" cy="917575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800" b="0" cap="all" baseline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368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_Title (Caps) and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231900" y="1323975"/>
            <a:ext cx="7454900" cy="901603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800" b="0" cap="all" baseline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8"/>
          <p:cNvSpPr>
            <a:spLocks noGrp="1"/>
          </p:cNvSpPr>
          <p:nvPr>
            <p:ph sz="quarter" idx="11"/>
          </p:nvPr>
        </p:nvSpPr>
        <p:spPr>
          <a:xfrm>
            <a:off x="5022167" y="2465387"/>
            <a:ext cx="3411415" cy="3924301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2000"/>
            </a:lvl1pPr>
            <a:lvl2pPr marL="461963" indent="-233363">
              <a:spcBef>
                <a:spcPts val="6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8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 sz="1600"/>
            </a:lvl3pPr>
            <a:lvl4pPr marL="682625" indent="0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None/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 smtClean="0"/>
          </a:p>
        </p:txBody>
      </p:sp>
      <p:sp>
        <p:nvSpPr>
          <p:cNvPr id="5" name="Content Placeholder 8"/>
          <p:cNvSpPr>
            <a:spLocks noGrp="1"/>
          </p:cNvSpPr>
          <p:nvPr>
            <p:ph sz="quarter" idx="14"/>
          </p:nvPr>
        </p:nvSpPr>
        <p:spPr>
          <a:xfrm>
            <a:off x="1231900" y="2465387"/>
            <a:ext cx="3466709" cy="3924301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2000"/>
            </a:lvl1pPr>
            <a:lvl2pPr marL="461963" indent="-233363">
              <a:spcBef>
                <a:spcPts val="600"/>
              </a:spcBef>
              <a:spcAft>
                <a:spcPts val="0"/>
              </a:spcAft>
              <a:defRPr sz="18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 sz="1600"/>
            </a:lvl3pPr>
            <a:lvl4pPr marL="914400" indent="-231775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785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0" y="-1338"/>
            <a:ext cx="9144000" cy="774451"/>
          </a:xfrm>
          <a:prstGeom prst="rect">
            <a:avLst/>
          </a:prstGeom>
          <a:solidFill>
            <a:srgbClr val="D3E3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640096" y="499408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9B0A550-43EE-42EC-A0D4-E615CC8B1D5A}" type="slidenum">
              <a:rPr lang="en-US" sz="800" smtClean="0">
                <a:latin typeface="Arial Narrow" pitchFamily="34" charset="0"/>
              </a:rPr>
              <a:pPr algn="r"/>
              <a:t>‹#›</a:t>
            </a:fld>
            <a:endParaRPr lang="en-US" sz="800" dirty="0">
              <a:latin typeface="Arial Narrow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008"/>
            <a:ext cx="1846800" cy="3504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704" r:id="rId3"/>
    <p:sldLayoutId id="2147483660" r:id="rId4"/>
    <p:sldLayoutId id="2147483650" r:id="rId5"/>
    <p:sldLayoutId id="2147483674" r:id="rId6"/>
    <p:sldLayoutId id="2147483698" r:id="rId7"/>
    <p:sldLayoutId id="2147483675" r:id="rId8"/>
    <p:sldLayoutId id="2147483696" r:id="rId9"/>
    <p:sldLayoutId id="2147483695" r:id="rId10"/>
    <p:sldLayoutId id="2147483697" r:id="rId11"/>
    <p:sldLayoutId id="2147483706" r:id="rId12"/>
    <p:sldLayoutId id="2147483713" r:id="rId13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lang="en-US" sz="2800" b="1" kern="1200" dirty="0" smtClean="0">
          <a:solidFill>
            <a:srgbClr val="0F4A77"/>
          </a:solidFill>
          <a:latin typeface="+mj-lt"/>
          <a:ea typeface="+mj-ea"/>
          <a:cs typeface="Arial" pitchFamily="34" charset="0"/>
        </a:defRPr>
      </a:lvl1pPr>
    </p:titleStyle>
    <p:bodyStyle>
      <a:lvl1pPr marL="228600" indent="-22860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1435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0010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4300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42875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640096" y="499408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9B0A550-43EE-42EC-A0D4-E615CC8B1D5A}" type="slidenum">
              <a:rPr lang="en-US" sz="800" smtClean="0">
                <a:latin typeface="Arial Narrow" pitchFamily="34" charset="0"/>
              </a:rPr>
              <a:pPr algn="r"/>
              <a:t>‹#›</a:t>
            </a:fld>
            <a:endParaRPr lang="en-US" sz="800" dirty="0">
              <a:latin typeface="Arial Narrow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008"/>
            <a:ext cx="1846800" cy="35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592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92" r:id="rId2"/>
    <p:sldLayoutId id="2147483693" r:id="rId3"/>
    <p:sldLayoutId id="2147483694" r:id="rId4"/>
    <p:sldLayoutId id="2147483691" r:id="rId5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blueweb.bcbs.com/login/login.asp?TYPE=100663297&amp;REALMOID=06-dc67f290-922e-4e85-aab0-f3525e947201&amp;GUID=&amp;SMAUTHREASON=0&amp;METHOD=GET&amp;SMAGENTNAME=smmdcpwebblw02lv&amp;TARGET=$SM$http://bluewebportal.bcbs.com/c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bluewebportal.bcbs.com/article?id=3268548" TargetMode="External"/><Relationship Id="rId4" Type="http://schemas.openxmlformats.org/officeDocument/2006/relationships/hyperlink" Target="http://bluewebportal.bcbs.com/programs/bluecard/tools-and-references/-/asset_publisher/n8qQcPAtC7eT/content/inter-plan-programs-manua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itle 7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Control/Home and Par/Host Plan Responsibilities</a:t>
            </a:r>
            <a:endParaRPr 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4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Inter-Plan Programs Training Modules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Confidential-For Plan Use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09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>
          <a:xfrm>
            <a:off x="446183" y="792985"/>
            <a:ext cx="8229600" cy="681182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Care Management</a:t>
            </a: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1800" b="0" i="1" dirty="0" smtClean="0"/>
              <a:t>Par/Host Plan Responsibilities</a:t>
            </a:r>
          </a:p>
        </p:txBody>
      </p:sp>
      <p:sp>
        <p:nvSpPr>
          <p:cNvPr id="21508" name="TextBox 10"/>
          <p:cNvSpPr txBox="1">
            <a:spLocks noChangeArrowheads="1"/>
          </p:cNvSpPr>
          <p:nvPr/>
        </p:nvSpPr>
        <p:spPr bwMode="auto">
          <a:xfrm>
            <a:off x="377405" y="2253581"/>
            <a:ext cx="8370809" cy="345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417191"/>
              </a:buClr>
              <a:buFont typeface="Arial" pitchFamily="34" charset="0"/>
              <a:buChar char="•"/>
            </a:pPr>
            <a:r>
              <a:rPr lang="en-US" b="0" i="0" dirty="0" smtClean="0">
                <a:latin typeface="Arial" pitchFamily="34" charset="0"/>
                <a:cs typeface="Arial" pitchFamily="34" charset="0"/>
              </a:rPr>
              <a:t>Educate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providers about how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care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management for out-of-area members is handled.  This process may be different from what your Plan requires providers to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do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for local members.</a:t>
            </a:r>
          </a:p>
          <a:p>
            <a:pPr marL="228600" indent="-2286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417191"/>
              </a:buClr>
              <a:buFont typeface="Arial" pitchFamily="34" charset="0"/>
              <a:buChar char="•"/>
            </a:pPr>
            <a:r>
              <a:rPr lang="en-US" b="0" i="0" dirty="0" smtClean="0">
                <a:latin typeface="Arial" pitchFamily="34" charset="0"/>
                <a:cs typeface="Arial" pitchFamily="34" charset="0"/>
              </a:rPr>
              <a:t>Identify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a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Par/Host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Plan care management contact who will respond to inquiries from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Control/Home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Plans.</a:t>
            </a:r>
          </a:p>
          <a:p>
            <a:pPr marL="228600" indent="-2286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417191"/>
              </a:buClr>
              <a:buFont typeface="Arial" pitchFamily="34" charset="0"/>
              <a:buChar char="•"/>
            </a:pPr>
            <a:r>
              <a:rPr lang="en-US" b="0" i="0" dirty="0" smtClean="0">
                <a:latin typeface="Arial" pitchFamily="34" charset="0"/>
                <a:cs typeface="Arial" pitchFamily="34" charset="0"/>
              </a:rPr>
              <a:t>Obtain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medical records, store them and transmit them appropriately to the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Control/Home Plan upon request.</a:t>
            </a:r>
            <a:endParaRPr lang="en-US" b="0" i="0" dirty="0">
              <a:latin typeface="Arial" pitchFamily="34" charset="0"/>
              <a:cs typeface="Arial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417191"/>
              </a:buClr>
              <a:buFont typeface="Arial" pitchFamily="34" charset="0"/>
              <a:buChar char="•"/>
            </a:pPr>
            <a:r>
              <a:rPr lang="en-US" b="0" i="0" dirty="0">
                <a:latin typeface="Arial" pitchFamily="34" charset="0"/>
                <a:cs typeface="Arial" pitchFamily="34" charset="0"/>
              </a:rPr>
              <a:t>Actively assist providers in reporting and resolving problem cases or recurrent issues.</a:t>
            </a:r>
          </a:p>
          <a:p>
            <a:pPr marL="228600" indent="-2286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417191"/>
              </a:buClr>
              <a:buFont typeface="Arial" pitchFamily="34" charset="0"/>
              <a:buChar char="•"/>
            </a:pPr>
            <a:r>
              <a:rPr lang="en-US" b="0" i="0" dirty="0" smtClean="0">
                <a:latin typeface="Arial" pitchFamily="34" charset="0"/>
                <a:cs typeface="Arial" pitchFamily="34" charset="0"/>
              </a:rPr>
              <a:t>Support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providers as they assist members in complying with UR/UM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requirements.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8150" y="1828800"/>
            <a:ext cx="2349361" cy="295466"/>
          </a:xfrm>
          <a:prstGeom prst="rect">
            <a:avLst/>
          </a:prstGeom>
          <a:noFill/>
        </p:spPr>
        <p:txBody>
          <a:bodyPr wrap="none" lIns="0" tIns="0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91CA"/>
              </a:buClr>
              <a:buFont typeface="Arial" pitchFamily="34" charset="0"/>
              <a:buNone/>
            </a:pPr>
            <a:r>
              <a:rPr lang="en-US" b="1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Par/Host Plans </a:t>
            </a:r>
            <a:r>
              <a:rPr lang="en-US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must:</a:t>
            </a:r>
          </a:p>
        </p:txBody>
      </p:sp>
    </p:spTree>
    <p:extLst>
      <p:ext uri="{BB962C8B-B14F-4D97-AF65-F5344CB8AC3E}">
        <p14:creationId xmlns:p14="http://schemas.microsoft.com/office/powerpoint/2010/main" val="2363468156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325" y="787398"/>
            <a:ext cx="8229600" cy="681182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Care Management</a:t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800" b="0" i="1" dirty="0" smtClean="0">
                <a:solidFill>
                  <a:schemeClr val="accent1">
                    <a:lumMod val="50000"/>
                  </a:schemeClr>
                </a:solidFill>
              </a:rPr>
              <a:t>Pre-Service Review</a:t>
            </a:r>
            <a:endParaRPr lang="en-US" sz="18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2474188"/>
            <a:ext cx="4054880" cy="39155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rgbClr val="74B230"/>
              </a:buClr>
              <a:buSzPct val="100000"/>
              <a:buFont typeface="Wingdings" pitchFamily="2" charset="2"/>
              <a:buNone/>
            </a:pPr>
            <a:endParaRPr lang="en-US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rgbClr val="74B230"/>
              </a:buClr>
              <a:buSzPct val="100000"/>
              <a:buFont typeface="Wingdings" pitchFamily="2" charset="2"/>
              <a:buNone/>
            </a:pPr>
            <a:endParaRPr lang="en-US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rgbClr val="74B230"/>
              </a:buClr>
              <a:buSzPct val="100000"/>
              <a:buFont typeface="Wingdings" pitchFamily="2" charset="2"/>
              <a:buNone/>
            </a:pPr>
            <a:endParaRPr lang="en-US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rgbClr val="74B230"/>
              </a:buClr>
              <a:buSzPct val="100000"/>
              <a:buFont typeface="Wingdings" pitchFamily="2" charset="2"/>
              <a:buNone/>
            </a:pPr>
            <a:endParaRPr lang="en-US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rgbClr val="74B230"/>
              </a:buClr>
              <a:buSzPct val="100000"/>
              <a:buFont typeface="Wingdings" pitchFamily="2" charset="2"/>
              <a:buNone/>
            </a:pPr>
            <a:endParaRPr lang="en-US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rgbClr val="74B230"/>
              </a:buClr>
              <a:buSzPct val="100000"/>
              <a:buFont typeface="Wingdings" pitchFamily="2" charset="2"/>
              <a:buNone/>
            </a:pPr>
            <a:endParaRPr lang="en-US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rgbClr val="74B230"/>
              </a:buClr>
              <a:buSzPct val="100000"/>
              <a:buFont typeface="Wingdings" pitchFamily="2" charset="2"/>
              <a:buNone/>
            </a:pPr>
            <a:endParaRPr lang="en-US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rgbClr val="74B230"/>
              </a:buClr>
              <a:buSzPct val="100000"/>
              <a:buFont typeface="Wingdings" pitchFamily="2" charset="2"/>
              <a:buNone/>
            </a:pPr>
            <a:endParaRPr lang="en-US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rgbClr val="74B230"/>
              </a:buClr>
              <a:buSzPct val="100000"/>
              <a:buFont typeface="Wingdings" pitchFamily="2" charset="2"/>
              <a:buNone/>
            </a:pPr>
            <a:endParaRPr lang="en-US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rgbClr val="74B230"/>
              </a:buClr>
              <a:buSzPct val="100000"/>
              <a:buFont typeface="Wingdings" pitchFamily="2" charset="2"/>
              <a:buNone/>
            </a:pPr>
            <a:endParaRPr lang="en-US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61754" y="2472221"/>
            <a:ext cx="4025046" cy="390381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27013" indent="-227013" eaLnBrk="0" hangingPunct="0">
              <a:spcAft>
                <a:spcPts val="600"/>
              </a:spcAft>
              <a:buClr>
                <a:srgbClr val="417191"/>
              </a:buClr>
              <a:buSzPct val="100000"/>
              <a:buFontTx/>
              <a:buChar char="•"/>
            </a:pPr>
            <a:endParaRPr lang="en-US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27013" indent="-227013" eaLnBrk="0" hangingPunct="0">
              <a:spcAft>
                <a:spcPts val="600"/>
              </a:spcAft>
              <a:buClr>
                <a:srgbClr val="417191"/>
              </a:buClr>
              <a:buSzPct val="100000"/>
              <a:buFontTx/>
              <a:buChar char="•"/>
            </a:pPr>
            <a:endParaRPr lang="en-US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27013" indent="-227013" eaLnBrk="0" hangingPunct="0">
              <a:spcAft>
                <a:spcPts val="600"/>
              </a:spcAft>
              <a:buClr>
                <a:srgbClr val="417191"/>
              </a:buClr>
              <a:buSzPct val="100000"/>
              <a:buFontTx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Provide </a:t>
            </a:r>
            <a:r>
              <a:rPr lang="en-US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website access for 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their </a:t>
            </a:r>
            <a:r>
              <a:rPr lang="en-US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providers to view the Control/Home Plans’ pre-service review requirements via the Medical 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Policy Router.</a:t>
            </a:r>
          </a:p>
          <a:p>
            <a:pPr marL="227013" indent="-227013" eaLnBrk="0" hangingPunct="0">
              <a:spcAft>
                <a:spcPts val="600"/>
              </a:spcAft>
              <a:buClr>
                <a:srgbClr val="417191"/>
              </a:buClr>
              <a:buSzPct val="100000"/>
              <a:buFontTx/>
              <a:buChar char="•"/>
            </a:pPr>
            <a:r>
              <a:rPr lang="en-US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Provide website access for their local participating providers to conduct pre-service review for out-of-area members. </a:t>
            </a:r>
          </a:p>
          <a:p>
            <a:pPr marL="566738" lvl="1" indent="-225425" eaLnBrk="0" hangingPunct="0">
              <a:spcBef>
                <a:spcPct val="30000"/>
              </a:spcBef>
              <a:spcAft>
                <a:spcPts val="600"/>
              </a:spcAft>
              <a:buClr>
                <a:srgbClr val="417191"/>
              </a:buClr>
              <a:buSzPct val="100000"/>
              <a:buFontTx/>
              <a:buChar char="–"/>
            </a:pPr>
            <a:endParaRPr 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466725" y="1576229"/>
            <a:ext cx="8229600" cy="685800"/>
          </a:xfrm>
        </p:spPr>
        <p:txBody>
          <a:bodyPr/>
          <a:lstStyle/>
          <a:p>
            <a:r>
              <a:rPr lang="en-US" sz="1600" dirty="0"/>
              <a:t>Pre-service review, commonly referred to as pre-notification, pre-certification, pre-authorization and/or prior approval, is often required for specific services or treatment as part of the Control/Home Plan’s c</a:t>
            </a:r>
            <a:r>
              <a:rPr lang="en-US" sz="1600" dirty="0" smtClean="0"/>
              <a:t>are management </a:t>
            </a:r>
            <a:r>
              <a:rPr lang="en-US" sz="1600" dirty="0"/>
              <a:t>protocols.  </a:t>
            </a:r>
          </a:p>
          <a:p>
            <a:endParaRPr lang="en-US" sz="1400" i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6725" y="3012799"/>
            <a:ext cx="4045355" cy="3394775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marL="171450" indent="-171450" eaLnBrk="0" hangingPunct="0">
              <a:spcBef>
                <a:spcPct val="6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Post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on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their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website, at a minimum, general pre-service review requirements for all inter-Plan alpha prefixes (not applicable to FEP or Medicare Advantage) and make it available to out-of-area providers via the Medical Policy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Router.</a:t>
            </a:r>
          </a:p>
          <a:p>
            <a:pPr marL="171450" indent="-171450" eaLnBrk="0" hangingPunct="0">
              <a:spcBef>
                <a:spcPct val="6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Allow electronic access, via the Pre-Service Review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R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outer, to out-of-area participating providers to conduct pre-service review when such capability is made available to their local providers.</a:t>
            </a:r>
            <a:endParaRPr lang="en-US" sz="1600" dirty="0">
              <a:latin typeface="Arial" pitchFamily="34" charset="0"/>
              <a:cs typeface="Arial" pitchFamily="34" charset="0"/>
            </a:endParaRPr>
          </a:p>
          <a:p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466725" y="2645035"/>
            <a:ext cx="4195029" cy="323165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Control/Home Plans </a:t>
            </a:r>
            <a:r>
              <a:rPr lang="en-US" dirty="0">
                <a:solidFill>
                  <a:schemeClr val="accent2"/>
                </a:solidFill>
              </a:rPr>
              <a:t>m</a:t>
            </a:r>
            <a:r>
              <a:rPr lang="en-US" dirty="0" smtClean="0">
                <a:solidFill>
                  <a:schemeClr val="accent2"/>
                </a:solidFill>
              </a:rPr>
              <a:t>ust: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61754" y="2645034"/>
            <a:ext cx="4016753" cy="323165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Par/Host Plans </a:t>
            </a:r>
            <a:r>
              <a:rPr lang="en-US" dirty="0">
                <a:solidFill>
                  <a:schemeClr val="accent2"/>
                </a:solidFill>
              </a:rPr>
              <a:t>m</a:t>
            </a:r>
            <a:r>
              <a:rPr lang="en-US" dirty="0" smtClean="0">
                <a:solidFill>
                  <a:schemeClr val="accent2"/>
                </a:solidFill>
              </a:rPr>
              <a:t>ust:</a:t>
            </a:r>
          </a:p>
        </p:txBody>
      </p:sp>
    </p:spTree>
    <p:extLst>
      <p:ext uri="{BB962C8B-B14F-4D97-AF65-F5344CB8AC3E}">
        <p14:creationId xmlns:p14="http://schemas.microsoft.com/office/powerpoint/2010/main" val="153552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463" y="1836350"/>
            <a:ext cx="8229600" cy="3916363"/>
          </a:xfrm>
        </p:spPr>
        <p:txBody>
          <a:bodyPr/>
          <a:lstStyle/>
          <a:p>
            <a:pPr marL="0" indent="0" eaLnBrk="0" hangingPunct="0">
              <a:spcBef>
                <a:spcPct val="60000"/>
              </a:spcBef>
              <a:buClr>
                <a:srgbClr val="0091CA"/>
              </a:buClr>
              <a:buSzPct val="100000"/>
              <a:buNone/>
            </a:pPr>
            <a:r>
              <a:rPr lang="en-US" sz="1600" b="1" dirty="0" smtClean="0">
                <a:solidFill>
                  <a:srgbClr val="417191"/>
                </a:solidFill>
              </a:rPr>
              <a:t>Control/Home Plan Responsibilities: </a:t>
            </a:r>
          </a:p>
          <a:p>
            <a:pPr eaLnBrk="0" hangingPunct="0">
              <a:spcBef>
                <a:spcPct val="60000"/>
              </a:spcBef>
              <a:buClr>
                <a:srgbClr val="0091CA"/>
              </a:buClr>
              <a:buSzPct val="100000"/>
            </a:pPr>
            <a:r>
              <a:rPr lang="en-US" sz="1600" dirty="0" smtClean="0"/>
              <a:t>Applying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medical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 smtClean="0"/>
              <a:t>policy and </a:t>
            </a: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benefit</a:t>
            </a:r>
            <a:r>
              <a:rPr lang="en-US" sz="1600" dirty="0" smtClean="0"/>
              <a:t> policy to claims in accordance with the member/account contract benefits and its local practice. </a:t>
            </a:r>
            <a:r>
              <a:rPr lang="en-US" sz="1600" dirty="0"/>
              <a:t>The Control/Home Plan’s medical policy applies to the interpretation and determination of medical necessity, investigational/experimental </a:t>
            </a:r>
            <a:r>
              <a:rPr lang="en-US" sz="1600" dirty="0" smtClean="0"/>
              <a:t>care </a:t>
            </a:r>
            <a:r>
              <a:rPr lang="en-US" sz="1600" dirty="0"/>
              <a:t>and clinical </a:t>
            </a:r>
            <a:r>
              <a:rPr lang="en-US" sz="1600" dirty="0" smtClean="0"/>
              <a:t>reviews.</a:t>
            </a:r>
          </a:p>
          <a:p>
            <a:pPr marL="0" indent="0" eaLnBrk="0" hangingPunct="0">
              <a:spcBef>
                <a:spcPct val="60000"/>
              </a:spcBef>
              <a:buClr>
                <a:srgbClr val="0091CA"/>
              </a:buClr>
              <a:buSzPct val="100000"/>
              <a:buNone/>
            </a:pPr>
            <a:r>
              <a:rPr lang="en-US" sz="1600" b="1" dirty="0" smtClean="0">
                <a:solidFill>
                  <a:srgbClr val="417191"/>
                </a:solidFill>
              </a:rPr>
              <a:t>Par/Host Plan Responsibilities</a:t>
            </a:r>
            <a:r>
              <a:rPr lang="en-US" sz="1600" dirty="0" smtClean="0">
                <a:solidFill>
                  <a:srgbClr val="417191"/>
                </a:solidFill>
              </a:rPr>
              <a:t>: </a:t>
            </a:r>
          </a:p>
          <a:p>
            <a:pPr eaLnBrk="0" hangingPunct="0">
              <a:spcBef>
                <a:spcPct val="60000"/>
              </a:spcBef>
              <a:buClr>
                <a:srgbClr val="0091CA"/>
              </a:buClr>
              <a:buSzPct val="100000"/>
            </a:pPr>
            <a:r>
              <a:rPr lang="en-US" sz="1600" dirty="0" smtClean="0"/>
              <a:t>Applying</a:t>
            </a:r>
            <a:r>
              <a:rPr lang="en-US" sz="1600" b="1" dirty="0" smtClean="0"/>
              <a:t> </a:t>
            </a: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payment </a:t>
            </a:r>
            <a:r>
              <a:rPr lang="en-US" sz="1600" dirty="0" smtClean="0"/>
              <a:t>policy to claims in accordance with its provider contract.</a:t>
            </a:r>
          </a:p>
          <a:p>
            <a:pPr marL="568325" lvl="2" indent="-285750" eaLnBrk="0" hangingPunct="0">
              <a:spcBef>
                <a:spcPct val="60000"/>
              </a:spcBef>
              <a:buSzPct val="100000"/>
              <a:buFont typeface="Arial" panose="020B0604020202020204" pitchFamily="34" charset="0"/>
              <a:buChar char="−"/>
            </a:pPr>
            <a:r>
              <a:rPr lang="en-US" sz="1400" dirty="0" smtClean="0"/>
              <a:t>A Control/Home </a:t>
            </a:r>
            <a:r>
              <a:rPr lang="en-US" sz="1400" dirty="0"/>
              <a:t>Plans must not impose </a:t>
            </a:r>
            <a:r>
              <a:rPr lang="en-US" sz="1400" dirty="0" smtClean="0"/>
              <a:t>its </a:t>
            </a:r>
            <a:r>
              <a:rPr lang="en-US" sz="1400" dirty="0"/>
              <a:t>local billing rules or </a:t>
            </a:r>
            <a:r>
              <a:rPr lang="en-US" sz="1400" dirty="0" smtClean="0"/>
              <a:t>requirements on </a:t>
            </a:r>
            <a:r>
              <a:rPr lang="en-US" sz="1400" dirty="0"/>
              <a:t>Par/Host </a:t>
            </a:r>
            <a:r>
              <a:rPr lang="en-US" sz="1400" dirty="0" smtClean="0"/>
              <a:t>Plan’s </a:t>
            </a:r>
            <a:r>
              <a:rPr lang="en-US" sz="1400" dirty="0"/>
              <a:t>providers.</a:t>
            </a:r>
          </a:p>
          <a:p>
            <a:pPr marL="0" indent="0" eaLnBrk="0" hangingPunct="0">
              <a:spcBef>
                <a:spcPct val="60000"/>
              </a:spcBef>
              <a:buSzPct val="100000"/>
              <a:buNone/>
            </a:pPr>
            <a:r>
              <a:rPr lang="en-US" sz="1600" b="1" dirty="0" smtClean="0">
                <a:solidFill>
                  <a:srgbClr val="417191"/>
                </a:solidFill>
              </a:rPr>
              <a:t>Conflict Resolution:</a:t>
            </a:r>
            <a:endParaRPr lang="en-US" sz="1600" b="1" dirty="0">
              <a:solidFill>
                <a:srgbClr val="417191"/>
              </a:solidFill>
            </a:endParaRPr>
          </a:p>
          <a:p>
            <a:pPr eaLnBrk="0" hangingPunct="0">
              <a:spcBef>
                <a:spcPct val="60000"/>
              </a:spcBef>
              <a:buSzPct val="100000"/>
              <a:buFontTx/>
              <a:buChar char="•"/>
            </a:pPr>
            <a:r>
              <a:rPr lang="en-US" sz="1600" dirty="0" smtClean="0"/>
              <a:t>When processing claims, if a conflict arises between the Par/Host Plan’s payment policy and the Control/Home Plan’s benefit policy, the Plans collaborate to resolve the issue in accordance with the Inter-Plan Programs Policies and Provisions.  </a:t>
            </a:r>
            <a:endParaRPr lang="en-US" sz="1600" dirty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22694" y="1295400"/>
            <a:ext cx="8229600" cy="395614"/>
          </a:xfrm>
        </p:spPr>
        <p:txBody>
          <a:bodyPr/>
          <a:lstStyle/>
          <a:p>
            <a:r>
              <a:rPr lang="en-US" sz="18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Medical,</a:t>
            </a:r>
            <a:r>
              <a:rPr lang="en-US" sz="1800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8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Benefit and Payment </a:t>
            </a:r>
            <a:r>
              <a:rPr lang="en-US" sz="18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Policy</a:t>
            </a:r>
            <a:endParaRPr lang="en-US" sz="1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9101" y="814218"/>
            <a:ext cx="8229600" cy="681182"/>
          </a:xfrm>
        </p:spPr>
        <p:txBody>
          <a:bodyPr/>
          <a:lstStyle/>
          <a:p>
            <a:r>
              <a:rPr lang="en-US" sz="2400" dirty="0" smtClean="0"/>
              <a:t>Care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Management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18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3"/>
          </p:nvPr>
        </p:nvSpPr>
        <p:spPr>
          <a:xfrm>
            <a:off x="445940" y="1750696"/>
            <a:ext cx="8001001" cy="685800"/>
          </a:xfrm>
        </p:spPr>
        <p:txBody>
          <a:bodyPr/>
          <a:lstStyle/>
          <a:p>
            <a:r>
              <a:rPr lang="en-US" sz="1800" dirty="0" smtClean="0"/>
              <a:t>Par/Host Plans must educate providers in their service area to file all claims with the local (Par/Host) Plan.</a:t>
            </a:r>
          </a:p>
          <a:p>
            <a:endParaRPr lang="en-US" dirty="0"/>
          </a:p>
        </p:txBody>
      </p:sp>
      <p:sp>
        <p:nvSpPr>
          <p:cNvPr id="26627" name="Rectangle 7"/>
          <p:cNvSpPr>
            <a:spLocks noGrp="1" noChangeArrowheads="1"/>
          </p:cNvSpPr>
          <p:nvPr>
            <p:ph type="title"/>
          </p:nvPr>
        </p:nvSpPr>
        <p:spPr>
          <a:xfrm>
            <a:off x="443987" y="816474"/>
            <a:ext cx="8229600" cy="68118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2400" dirty="0" smtClean="0"/>
              <a:t>Claim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Handling </a:t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800" b="0" i="1" dirty="0" smtClean="0"/>
              <a:t>Claim Filing</a:t>
            </a:r>
          </a:p>
        </p:txBody>
      </p:sp>
      <p:sp>
        <p:nvSpPr>
          <p:cNvPr id="27654" name="Rectangle 5"/>
          <p:cNvSpPr>
            <a:spLocks noChangeArrowheads="1"/>
          </p:cNvSpPr>
          <p:nvPr/>
        </p:nvSpPr>
        <p:spPr bwMode="auto">
          <a:xfrm>
            <a:off x="1" y="2764522"/>
            <a:ext cx="9144000" cy="3426728"/>
          </a:xfrm>
          <a:prstGeom prst="rect">
            <a:avLst/>
          </a:prstGeom>
          <a:solidFill>
            <a:srgbClr val="F6EEDA"/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2880" anchor="ctr"/>
          <a:lstStyle/>
          <a:p>
            <a:pPr>
              <a:lnSpc>
                <a:spcPct val="105000"/>
              </a:lnSpc>
              <a:spcBef>
                <a:spcPct val="35000"/>
              </a:spcBef>
            </a:pPr>
            <a:endParaRPr lang="en-US" sz="1200" b="0" i="0" dirty="0"/>
          </a:p>
        </p:txBody>
      </p:sp>
      <p:sp>
        <p:nvSpPr>
          <p:cNvPr id="27656" name="Text Box 11"/>
          <p:cNvSpPr txBox="1">
            <a:spLocks noChangeArrowheads="1"/>
          </p:cNvSpPr>
          <p:nvPr/>
        </p:nvSpPr>
        <p:spPr bwMode="auto">
          <a:xfrm>
            <a:off x="352279" y="2787531"/>
            <a:ext cx="7453312" cy="3000821"/>
          </a:xfrm>
          <a:prstGeom prst="rect">
            <a:avLst/>
          </a:prstGeom>
          <a:solidFill>
            <a:srgbClr val="F6EEDA"/>
          </a:solidFill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417191"/>
              </a:buClr>
            </a:pPr>
            <a:r>
              <a:rPr lang="en-US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Exceptions:</a:t>
            </a:r>
            <a:endParaRPr lang="en-US" b="1" i="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231775" indent="-231775">
              <a:spcBef>
                <a:spcPct val="50000"/>
              </a:spcBef>
              <a:buClr>
                <a:srgbClr val="417191"/>
              </a:buClr>
              <a:buFontTx/>
              <a:buChar char="•"/>
            </a:pPr>
            <a:r>
              <a:rPr lang="en-US" b="0" i="0" dirty="0" smtClean="0">
                <a:latin typeface="Arial" pitchFamily="34" charset="0"/>
                <a:cs typeface="Arial" pitchFamily="34" charset="0"/>
              </a:rPr>
              <a:t>Dental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claims (other than services covered under medical/surgical benefits)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and claims for standalone vision and self-administered prescription drugs delivered through an intermediary model should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be filed according to the instructions on the back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of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the ID card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.</a:t>
            </a:r>
            <a:endParaRPr lang="en-US" b="0" i="0" dirty="0">
              <a:latin typeface="Arial" pitchFamily="34" charset="0"/>
              <a:cs typeface="Arial" pitchFamily="34" charset="0"/>
            </a:endParaRPr>
          </a:p>
          <a:p>
            <a:pPr marL="231775" indent="-231775">
              <a:spcBef>
                <a:spcPct val="50000"/>
              </a:spcBef>
              <a:buClr>
                <a:srgbClr val="417191"/>
              </a:buClr>
              <a:buFontTx/>
              <a:buChar char="•"/>
            </a:pPr>
            <a:r>
              <a:rPr lang="en-US" b="0" i="0" dirty="0">
                <a:latin typeface="Arial" pitchFamily="34" charset="0"/>
                <a:cs typeface="Arial" pitchFamily="34" charset="0"/>
              </a:rPr>
              <a:t>Medigap claims should be filed to the Medicare intermediary which will electronically cross the claim over to the member’s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Control/Home Plan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ct val="50000"/>
              </a:spcBef>
              <a:buClr>
                <a:srgbClr val="417191"/>
              </a:buClr>
            </a:pPr>
            <a:endParaRPr lang="en-US" b="0" i="0" strike="sngStrik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474098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3"/>
          </p:nvPr>
        </p:nvSpPr>
        <p:spPr>
          <a:xfrm>
            <a:off x="468311" y="1760059"/>
            <a:ext cx="7993062" cy="2628900"/>
          </a:xfrm>
        </p:spPr>
        <p:txBody>
          <a:bodyPr/>
          <a:lstStyle/>
          <a:p>
            <a:r>
              <a:rPr lang="en-US" sz="1800" dirty="0" smtClean="0"/>
              <a:t>Par/Host Plans must accept and accurately price all claims received from participating and nonparticipating providers in their service area, in accordance with their provider contracts and Inter-Plan Programs policy requirements.  </a:t>
            </a:r>
          </a:p>
          <a:p>
            <a:endParaRPr lang="en-US" sz="1800" dirty="0"/>
          </a:p>
          <a:p>
            <a:r>
              <a:rPr lang="en-US" sz="1800" dirty="0" smtClean="0"/>
              <a:t>Control/Home Plans must not alter pricing data received by Par/Host Plans except in very limited situations as specified in policy.</a:t>
            </a:r>
          </a:p>
          <a:p>
            <a:endParaRPr lang="en-US" dirty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439734" y="796838"/>
            <a:ext cx="8382000" cy="681182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/>
              <a:t>Claim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Handling </a:t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800" b="0" i="1" dirty="0" smtClean="0"/>
              <a:t>Pricing</a:t>
            </a:r>
            <a:r>
              <a:rPr lang="en-US" sz="2400" b="0" i="1" dirty="0" smtClean="0"/>
              <a:t/>
            </a:r>
            <a:br>
              <a:rPr lang="en-US" sz="2400" b="0" i="1" dirty="0" smtClean="0"/>
            </a:br>
            <a:endParaRPr lang="en-US" sz="2400" b="0" i="1" dirty="0" smtClean="0">
              <a:solidFill>
                <a:srgbClr val="FF3300"/>
              </a:solidFill>
            </a:endParaRPr>
          </a:p>
        </p:txBody>
      </p:sp>
      <p:sp>
        <p:nvSpPr>
          <p:cNvPr id="28678" name="Rectangle 5"/>
          <p:cNvSpPr>
            <a:spLocks noChangeArrowheads="1"/>
          </p:cNvSpPr>
          <p:nvPr/>
        </p:nvSpPr>
        <p:spPr bwMode="auto">
          <a:xfrm>
            <a:off x="461283" y="3913345"/>
            <a:ext cx="7803943" cy="2495103"/>
          </a:xfrm>
          <a:prstGeom prst="rect">
            <a:avLst/>
          </a:prstGeom>
          <a:solidFill>
            <a:srgbClr val="F6EEDA"/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2880" anchor="ctr"/>
          <a:lstStyle/>
          <a:p>
            <a:pPr>
              <a:lnSpc>
                <a:spcPct val="105000"/>
              </a:lnSpc>
              <a:spcBef>
                <a:spcPct val="35000"/>
              </a:spcBef>
            </a:pPr>
            <a:endParaRPr lang="en-US" sz="1200" b="0" i="0" dirty="0"/>
          </a:p>
        </p:txBody>
      </p:sp>
      <p:sp>
        <p:nvSpPr>
          <p:cNvPr id="28680" name="Text Box 11"/>
          <p:cNvSpPr txBox="1">
            <a:spLocks noChangeArrowheads="1"/>
          </p:cNvSpPr>
          <p:nvPr/>
        </p:nvSpPr>
        <p:spPr bwMode="auto">
          <a:xfrm>
            <a:off x="461283" y="4452970"/>
            <a:ext cx="7410440" cy="175432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0" i="0" dirty="0">
                <a:latin typeface="Arial" pitchFamily="34" charset="0"/>
                <a:cs typeface="Arial" pitchFamily="34" charset="0"/>
              </a:rPr>
              <a:t>Case-Specific Rate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Negotiations may be conducted in accordance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with the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Inter-Plan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Programs Policies and Provisions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to address a situation where a member may need specific services but does not have reasonable access to a participating provider. In this situation, the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Control/Home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Plan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must request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permission from the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Par/Host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Plan to negotiate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with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the provider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.</a:t>
            </a:r>
            <a:endParaRPr lang="en-US" i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7163" y="3971416"/>
            <a:ext cx="3783256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b="1" u="sng" dirty="0">
                <a:solidFill>
                  <a:schemeClr val="accent2"/>
                </a:solidFill>
              </a:rPr>
              <a:t>Case-Specific Rate </a:t>
            </a:r>
            <a:r>
              <a:rPr lang="en-US" b="1" u="sng" dirty="0" smtClean="0">
                <a:solidFill>
                  <a:schemeClr val="accent2"/>
                </a:solidFill>
              </a:rPr>
              <a:t>Negotiations</a:t>
            </a:r>
            <a:endParaRPr lang="en-US" b="1" u="sng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709233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2613634"/>
            <a:ext cx="9144000" cy="2573226"/>
          </a:xfrm>
          <a:prstGeom prst="rect">
            <a:avLst/>
          </a:prstGeom>
          <a:solidFill>
            <a:srgbClr val="F6EEDA"/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2880" anchor="ctr"/>
          <a:lstStyle/>
          <a:p>
            <a:pPr>
              <a:lnSpc>
                <a:spcPct val="105000"/>
              </a:lnSpc>
              <a:spcBef>
                <a:spcPct val="35000"/>
              </a:spcBef>
            </a:pPr>
            <a:endParaRPr lang="en-US" sz="1200" b="0" i="0" dirty="0"/>
          </a:p>
        </p:txBody>
      </p:sp>
      <p:sp>
        <p:nvSpPr>
          <p:cNvPr id="29700" name="Rectangle 3"/>
          <p:cNvSpPr>
            <a:spLocks noGrp="1" noChangeArrowheads="1"/>
          </p:cNvSpPr>
          <p:nvPr>
            <p:ph idx="1"/>
          </p:nvPr>
        </p:nvSpPr>
        <p:spPr>
          <a:xfrm>
            <a:off x="434787" y="2995010"/>
            <a:ext cx="8229600" cy="1066800"/>
          </a:xfrm>
          <a:prstGeom prst="rect">
            <a:avLst/>
          </a:prstGeom>
        </p:spPr>
        <p:txBody>
          <a:bodyPr/>
          <a:lstStyle/>
          <a:p>
            <a:pPr marL="171450" indent="-171450" eaLnBrk="1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Tx/>
              <a:buNone/>
            </a:pPr>
            <a:r>
              <a:rPr lang="en-US" sz="1800" b="1" dirty="0" smtClean="0">
                <a:solidFill>
                  <a:srgbClr val="417191"/>
                </a:solidFill>
              </a:rPr>
              <a:t>Par/Host </a:t>
            </a:r>
            <a:r>
              <a:rPr lang="en-US" sz="1800" b="1" dirty="0" smtClean="0">
                <a:solidFill>
                  <a:schemeClr val="accent2"/>
                </a:solidFill>
              </a:rPr>
              <a:t>Plans </a:t>
            </a:r>
            <a:r>
              <a:rPr lang="en-US" sz="1800" dirty="0" smtClean="0">
                <a:solidFill>
                  <a:schemeClr val="accent2"/>
                </a:solidFill>
              </a:rPr>
              <a:t>must </a:t>
            </a:r>
            <a:r>
              <a:rPr lang="en-US" sz="1800" dirty="0" smtClean="0"/>
              <a:t>generate and transmit the Submission Format (SF) and Reconciliation Format (RF) in accordance with the ITS User Manual and the Inter-Plan Programs Policies and Provisions.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3"/>
          </p:nvPr>
        </p:nvSpPr>
        <p:spPr>
          <a:xfrm>
            <a:off x="444312" y="1778607"/>
            <a:ext cx="8473045" cy="793548"/>
          </a:xfrm>
        </p:spPr>
        <p:txBody>
          <a:bodyPr/>
          <a:lstStyle/>
          <a:p>
            <a:r>
              <a:rPr lang="en-US" sz="1800" dirty="0" smtClean="0"/>
              <a:t>Control/Home and Par/Host Plans must transmit claim information using  Association-approved delivery platforms such as ITS and NASCO.</a:t>
            </a:r>
          </a:p>
          <a:p>
            <a:endParaRPr lang="en-US" dirty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442144" y="797424"/>
            <a:ext cx="8229600" cy="339973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/>
              <a:t>Claim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Handling </a:t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800" b="0" i="1" dirty="0" smtClean="0"/>
              <a:t>Claim Processing</a:t>
            </a:r>
            <a:endParaRPr lang="en-US" sz="1800" b="0" dirty="0" smtClean="0"/>
          </a:p>
        </p:txBody>
      </p:sp>
      <p:sp>
        <p:nvSpPr>
          <p:cNvPr id="29701" name="Text Box 6"/>
          <p:cNvSpPr txBox="1">
            <a:spLocks noChangeArrowheads="1"/>
          </p:cNvSpPr>
          <p:nvPr/>
        </p:nvSpPr>
        <p:spPr bwMode="auto">
          <a:xfrm>
            <a:off x="442228" y="3973904"/>
            <a:ext cx="8244572" cy="92333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>
            <a:spAutoFit/>
          </a:bodyPr>
          <a:lstStyle/>
          <a:p>
            <a:pPr marL="171450" indent="-171450">
              <a:spcAft>
                <a:spcPct val="50000"/>
              </a:spcAft>
            </a:pPr>
            <a:r>
              <a:rPr lang="en-US" b="1" i="0" dirty="0" smtClean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Control/Home </a:t>
            </a:r>
            <a:r>
              <a:rPr lang="en-US" b="1" i="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Plans </a:t>
            </a:r>
            <a:r>
              <a:rPr lang="en-US" b="0" i="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must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generate and transmit the Disposition Format (DF) </a:t>
            </a:r>
            <a:r>
              <a:rPr lang="en-US" dirty="0"/>
              <a:t>in accordance with the ITS User Manual and the Inter-Plan Programs Policies and Provisions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9703" name="Text Box 8"/>
          <p:cNvSpPr>
            <a:spLocks noChangeArrowheads="1"/>
          </p:cNvSpPr>
          <p:nvPr/>
        </p:nvSpPr>
        <p:spPr bwMode="gray">
          <a:xfrm>
            <a:off x="442229" y="5648325"/>
            <a:ext cx="8244571" cy="717550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 lIns="182880" anchor="ctr"/>
          <a:lstStyle/>
          <a:p>
            <a:pPr algn="ctr">
              <a:spcBef>
                <a:spcPct val="50000"/>
              </a:spcBef>
            </a:pPr>
            <a:r>
              <a:rPr lang="en-US" sz="1800" b="1" i="0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Claims accuracy and timeliness are among the top drivers of overall provider satisfaction with the local Plan.</a:t>
            </a:r>
          </a:p>
        </p:txBody>
      </p:sp>
    </p:spTree>
    <p:extLst>
      <p:ext uri="{BB962C8B-B14F-4D97-AF65-F5344CB8AC3E}">
        <p14:creationId xmlns:p14="http://schemas.microsoft.com/office/powerpoint/2010/main" val="902668932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337784" y="2786077"/>
            <a:ext cx="8334376" cy="3506787"/>
          </a:xfrm>
          <a:prstGeom prst="rect">
            <a:avLst/>
          </a:prstGeom>
        </p:spPr>
        <p:txBody>
          <a:bodyPr/>
          <a:lstStyle/>
          <a:p>
            <a:pPr marL="122238" lvl="1" indent="-1588">
              <a:lnSpc>
                <a:spcPct val="90000"/>
              </a:lnSpc>
              <a:buFontTx/>
              <a:buNone/>
            </a:pPr>
            <a:r>
              <a:rPr lang="en-US" b="1" dirty="0" smtClean="0">
                <a:solidFill>
                  <a:srgbClr val="417191"/>
                </a:solidFill>
              </a:rPr>
              <a:t>Control/Home Plans must:</a:t>
            </a:r>
            <a:endParaRPr lang="en-US" dirty="0" smtClean="0"/>
          </a:p>
          <a:p>
            <a:pPr marL="342900" lvl="2" indent="-160338">
              <a:lnSpc>
                <a:spcPct val="90000"/>
              </a:lnSpc>
              <a:spcBef>
                <a:spcPct val="55000"/>
              </a:spcBef>
            </a:pPr>
            <a:r>
              <a:rPr lang="en-US" sz="1600" dirty="0" smtClean="0"/>
              <a:t>Review criteria for requesting medical records annually.</a:t>
            </a:r>
          </a:p>
          <a:p>
            <a:pPr marL="342900" lvl="2" indent="-160338">
              <a:lnSpc>
                <a:spcPct val="90000"/>
              </a:lnSpc>
              <a:spcBef>
                <a:spcPct val="55000"/>
              </a:spcBef>
            </a:pPr>
            <a:r>
              <a:rPr lang="en-US" sz="1600" dirty="0" smtClean="0"/>
              <a:t>Comply with BlueSquared medical record request requirements. </a:t>
            </a:r>
          </a:p>
          <a:p>
            <a:pPr marL="342900" lvl="2" indent="-160338">
              <a:lnSpc>
                <a:spcPct val="90000"/>
              </a:lnSpc>
              <a:spcBef>
                <a:spcPct val="55000"/>
              </a:spcBef>
            </a:pPr>
            <a:r>
              <a:rPr lang="en-US" sz="1600" dirty="0" smtClean="0"/>
              <a:t>Verify if medical records are on file, or have been previously requested before sending a medical record request to the Par/Host Plan. </a:t>
            </a:r>
          </a:p>
          <a:p>
            <a:pPr marL="342900" lvl="2" indent="-160338">
              <a:lnSpc>
                <a:spcPct val="90000"/>
              </a:lnSpc>
              <a:spcBef>
                <a:spcPct val="55000"/>
              </a:spcBef>
            </a:pPr>
            <a:r>
              <a:rPr lang="en-US" dirty="0" smtClean="0"/>
              <a:t>Send the appropriate </a:t>
            </a:r>
            <a:r>
              <a:rPr lang="en-US" dirty="0" err="1" smtClean="0"/>
              <a:t>BlueSquared</a:t>
            </a:r>
            <a:r>
              <a:rPr lang="en-US" dirty="0" smtClean="0"/>
              <a:t> Informational Message when records have been previously requested on a related claim. </a:t>
            </a:r>
            <a:endParaRPr lang="en-US" sz="1600" dirty="0" smtClean="0"/>
          </a:p>
          <a:p>
            <a:pPr marL="342900" lvl="2" indent="-160338">
              <a:lnSpc>
                <a:spcPct val="90000"/>
              </a:lnSpc>
              <a:spcBef>
                <a:spcPct val="55000"/>
              </a:spcBef>
            </a:pPr>
            <a:r>
              <a:rPr lang="en-US" sz="1600" dirty="0" smtClean="0"/>
              <a:t>Ensure the request is for the correct provider (e.g., referring provider versus rendering provider, in the case of a lab) and is as specific and accurate as possible.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57200" y="1787079"/>
            <a:ext cx="8686800" cy="1285876"/>
          </a:xfrm>
        </p:spPr>
        <p:txBody>
          <a:bodyPr/>
          <a:lstStyle/>
          <a:p>
            <a:r>
              <a:rPr lang="en-US" sz="1800" dirty="0" smtClean="0"/>
              <a:t>Control/Home Plans must request medical records only in limited circumstances (e.g., when medical records are needed to process a claim.)  Par/Host Plans must obtain medical records from providers when requested by the Control/Home Plan.</a:t>
            </a:r>
          </a:p>
        </p:txBody>
      </p:sp>
      <p:sp>
        <p:nvSpPr>
          <p:cNvPr id="29700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816474"/>
            <a:ext cx="8229600" cy="68118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2400" dirty="0" smtClean="0"/>
              <a:t>Claim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Handling </a:t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800" b="0" i="1" dirty="0" smtClean="0"/>
              <a:t>Medical Records </a:t>
            </a:r>
            <a:endParaRPr lang="en-US" sz="1800" b="0" i="1" dirty="0"/>
          </a:p>
        </p:txBody>
      </p:sp>
    </p:spTree>
    <p:extLst>
      <p:ext uri="{BB962C8B-B14F-4D97-AF65-F5344CB8AC3E}">
        <p14:creationId xmlns:p14="http://schemas.microsoft.com/office/powerpoint/2010/main" val="1585235546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67296" y="2344002"/>
            <a:ext cx="8219504" cy="3661003"/>
          </a:xfrm>
          <a:prstGeom prst="rect">
            <a:avLst/>
          </a:prstGeom>
        </p:spPr>
        <p:txBody>
          <a:bodyPr/>
          <a:lstStyle/>
          <a:p>
            <a:pPr marL="400050" lvl="1" indent="-238125">
              <a:lnSpc>
                <a:spcPct val="100000"/>
              </a:lnSpc>
              <a:spcBef>
                <a:spcPts val="1000"/>
              </a:spcBef>
              <a:buFontTx/>
              <a:buChar char="•"/>
            </a:pPr>
            <a:r>
              <a:rPr lang="en-US" sz="1600" dirty="0" smtClean="0"/>
              <a:t>Upon receipt of a medical record request, verify if records are already</a:t>
            </a:r>
            <a:br>
              <a:rPr lang="en-US" sz="1600" dirty="0" smtClean="0"/>
            </a:br>
            <a:r>
              <a:rPr lang="en-US" sz="1600" dirty="0" smtClean="0"/>
              <a:t>on file or have been previously requested. </a:t>
            </a:r>
          </a:p>
          <a:p>
            <a:pPr marL="400050" lvl="1" indent="-238125">
              <a:lnSpc>
                <a:spcPct val="100000"/>
              </a:lnSpc>
              <a:spcBef>
                <a:spcPts val="1000"/>
              </a:spcBef>
              <a:buFontTx/>
              <a:buChar char="•"/>
            </a:pPr>
            <a:r>
              <a:rPr lang="en-US" sz="1600" dirty="0" smtClean="0"/>
              <a:t>Be specific and not use acronyms or local jargon when requesting medical records from the provider.</a:t>
            </a:r>
          </a:p>
          <a:p>
            <a:pPr marL="400050" lvl="1" indent="-238125">
              <a:lnSpc>
                <a:spcPct val="100000"/>
              </a:lnSpc>
              <a:spcBef>
                <a:spcPts val="1000"/>
              </a:spcBef>
              <a:buFontTx/>
              <a:buChar char="•"/>
            </a:pPr>
            <a:r>
              <a:rPr lang="en-US" sz="1600" dirty="0" smtClean="0"/>
              <a:t>Ensure they are sending medical records requests to the correct provider and correct address/department within the provider’s facility. </a:t>
            </a:r>
          </a:p>
          <a:p>
            <a:pPr marL="400050" lvl="1" indent="-238125">
              <a:lnSpc>
                <a:spcPct val="100000"/>
              </a:lnSpc>
              <a:spcBef>
                <a:spcPts val="1000"/>
              </a:spcBef>
              <a:buFontTx/>
              <a:buChar char="•"/>
            </a:pPr>
            <a:r>
              <a:rPr lang="en-US" sz="1600" dirty="0" smtClean="0"/>
              <a:t>Encourage their providers to respond to their requests for medical records within 10 days. </a:t>
            </a:r>
          </a:p>
          <a:p>
            <a:pPr marL="400050" lvl="1" indent="-238125">
              <a:lnSpc>
                <a:spcPct val="100000"/>
              </a:lnSpc>
              <a:spcBef>
                <a:spcPts val="1000"/>
              </a:spcBef>
              <a:buFontTx/>
              <a:buChar char="•"/>
            </a:pPr>
            <a:r>
              <a:rPr lang="en-US" sz="1600" dirty="0" smtClean="0"/>
              <a:t>Have a process in place to track open requests for medical records.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49168" y="1946574"/>
            <a:ext cx="8229600" cy="390525"/>
          </a:xfrm>
        </p:spPr>
        <p:txBody>
          <a:bodyPr/>
          <a:lstStyle/>
          <a:p>
            <a:pPr marL="0" lvl="1" indent="0"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417191"/>
                </a:solidFill>
              </a:rPr>
              <a:t>Par/Host Plans</a:t>
            </a:r>
            <a:r>
              <a:rPr lang="en-US" dirty="0" smtClean="0">
                <a:solidFill>
                  <a:srgbClr val="417191"/>
                </a:solidFill>
              </a:rPr>
              <a:t> </a:t>
            </a:r>
            <a:r>
              <a:rPr lang="en-US" dirty="0" smtClean="0">
                <a:solidFill>
                  <a:schemeClr val="accent2"/>
                </a:solidFill>
              </a:rPr>
              <a:t>must</a:t>
            </a:r>
            <a:r>
              <a:rPr lang="en-US" dirty="0" smtClean="0"/>
              <a:t>:</a:t>
            </a:r>
          </a:p>
        </p:txBody>
      </p:sp>
      <p:sp>
        <p:nvSpPr>
          <p:cNvPr id="30724" name="Rectangle 7"/>
          <p:cNvSpPr>
            <a:spLocks noGrp="1" noChangeArrowheads="1"/>
          </p:cNvSpPr>
          <p:nvPr>
            <p:ph type="title"/>
          </p:nvPr>
        </p:nvSpPr>
        <p:spPr>
          <a:xfrm>
            <a:off x="446183" y="797424"/>
            <a:ext cx="8229600" cy="68118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2400" dirty="0" smtClean="0"/>
              <a:t>Claim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Handling </a:t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800" b="0" i="1" dirty="0" smtClean="0"/>
              <a:t>Medical </a:t>
            </a:r>
            <a:r>
              <a:rPr lang="en-US" sz="1800" b="0" i="1" dirty="0"/>
              <a:t>Records </a:t>
            </a:r>
            <a:endParaRPr lang="en-US" sz="1800" b="0" i="1" strike="sngStrike" dirty="0" smtClean="0"/>
          </a:p>
        </p:txBody>
      </p:sp>
    </p:spTree>
    <p:extLst>
      <p:ext uri="{BB962C8B-B14F-4D97-AF65-F5344CB8AC3E}">
        <p14:creationId xmlns:p14="http://schemas.microsoft.com/office/powerpoint/2010/main" val="3796612185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452654" y="4612937"/>
            <a:ext cx="8554871" cy="1596787"/>
          </a:xfrm>
          <a:prstGeom prst="rect">
            <a:avLst/>
          </a:prstGeom>
          <a:solidFill>
            <a:srgbClr val="F6EE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23083" y="1719611"/>
            <a:ext cx="8557147" cy="27841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71" name="Rectangle 3"/>
          <p:cNvSpPr txBox="1">
            <a:spLocks noChangeArrowheads="1"/>
          </p:cNvSpPr>
          <p:nvPr/>
        </p:nvSpPr>
        <p:spPr bwMode="auto">
          <a:xfrm>
            <a:off x="385539" y="1766686"/>
            <a:ext cx="3806655" cy="506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1450" indent="-171450" eaLnBrk="0" hangingPunct="0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0091CA"/>
              </a:buClr>
              <a:buSzPct val="100000"/>
            </a:pPr>
            <a:r>
              <a:rPr lang="en-US" b="1" i="0" dirty="0" smtClean="0">
                <a:solidFill>
                  <a:srgbClr val="006086"/>
                </a:solidFill>
                <a:latin typeface="Arial" pitchFamily="34" charset="0"/>
                <a:cs typeface="Arial" pitchFamily="34" charset="0"/>
              </a:rPr>
              <a:t>Par/Host </a:t>
            </a:r>
            <a:r>
              <a:rPr lang="en-US" b="1" i="0" dirty="0">
                <a:solidFill>
                  <a:srgbClr val="006086"/>
                </a:solidFill>
                <a:latin typeface="Arial" pitchFamily="34" charset="0"/>
                <a:cs typeface="Arial" pitchFamily="34" charset="0"/>
              </a:rPr>
              <a:t>Plans </a:t>
            </a:r>
            <a:r>
              <a:rPr lang="en-US" b="0" i="0" dirty="0">
                <a:solidFill>
                  <a:srgbClr val="006086"/>
                </a:solidFill>
                <a:latin typeface="Arial" pitchFamily="34" charset="0"/>
                <a:cs typeface="Arial" pitchFamily="34" charset="0"/>
              </a:rPr>
              <a:t>must:</a:t>
            </a:r>
          </a:p>
        </p:txBody>
      </p:sp>
      <p:sp>
        <p:nvSpPr>
          <p:cNvPr id="32778" name="Rectangle 3"/>
          <p:cNvSpPr txBox="1">
            <a:spLocks noChangeArrowheads="1"/>
          </p:cNvSpPr>
          <p:nvPr/>
        </p:nvSpPr>
        <p:spPr bwMode="auto">
          <a:xfrm>
            <a:off x="452654" y="1846299"/>
            <a:ext cx="8386628" cy="2032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95000"/>
              </a:lnSpc>
              <a:spcBef>
                <a:spcPts val="400"/>
              </a:spcBef>
              <a:spcAft>
                <a:spcPts val="600"/>
              </a:spcAft>
              <a:buClr>
                <a:srgbClr val="417191"/>
              </a:buClr>
              <a:buSzPct val="100000"/>
            </a:pPr>
            <a:endParaRPr lang="en-US" b="0" i="0" dirty="0" smtClean="0">
              <a:latin typeface="Arial" pitchFamily="34" charset="0"/>
              <a:cs typeface="Arial" pitchFamily="34" charset="0"/>
            </a:endParaRPr>
          </a:p>
          <a:p>
            <a:pPr marL="285750" indent="-285750" eaLnBrk="0" hangingPunct="0">
              <a:lnSpc>
                <a:spcPct val="95000"/>
              </a:lnSpc>
              <a:spcBef>
                <a:spcPts val="400"/>
              </a:spcBef>
              <a:spcAft>
                <a:spcPts val="600"/>
              </a:spcAft>
              <a:buClr>
                <a:srgbClr val="41719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b="0" i="0" dirty="0" smtClean="0">
                <a:latin typeface="Arial" pitchFamily="34" charset="0"/>
                <a:cs typeface="Arial" pitchFamily="34" charset="0"/>
              </a:rPr>
              <a:t>Send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claim payment to all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participating providers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in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its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service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area. </a:t>
            </a:r>
            <a:endParaRPr lang="en-US" b="0" i="0" strike="sngStrike" dirty="0" smtClean="0">
              <a:latin typeface="Arial" pitchFamily="34" charset="0"/>
              <a:cs typeface="Arial" pitchFamily="34" charset="0"/>
            </a:endParaRPr>
          </a:p>
          <a:p>
            <a:pPr marL="514350" lvl="1" indent="-228600" eaLnBrk="0" hangingPunct="0">
              <a:lnSpc>
                <a:spcPct val="90000"/>
              </a:lnSpc>
              <a:spcBef>
                <a:spcPts val="100"/>
              </a:spcBef>
              <a:spcAft>
                <a:spcPts val="600"/>
              </a:spcAft>
              <a:buClr>
                <a:srgbClr val="417191"/>
              </a:buClr>
              <a:buSzPct val="100000"/>
              <a:buFontTx/>
              <a:buChar char="–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Par/Host Plans should follow their local payment practice in setting payment direction for nonparticipating providers.</a:t>
            </a:r>
            <a:endParaRPr lang="en-US" sz="1600" b="0" i="0" dirty="0" smtClean="0">
              <a:latin typeface="Arial" pitchFamily="34" charset="0"/>
              <a:cs typeface="Arial" pitchFamily="34" charset="0"/>
            </a:endParaRPr>
          </a:p>
          <a:p>
            <a:pPr marL="285750" indent="-285750" eaLnBrk="0" hangingPunct="0">
              <a:lnSpc>
                <a:spcPct val="95000"/>
              </a:lnSpc>
              <a:spcBef>
                <a:spcPts val="400"/>
              </a:spcBef>
              <a:spcAft>
                <a:spcPts val="600"/>
              </a:spcAft>
              <a:buClr>
                <a:srgbClr val="41719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Issue a remittance advice or explanation of payment to all participating providers in its service area, except for:</a:t>
            </a:r>
          </a:p>
          <a:p>
            <a:pPr marL="514350" lvl="1" indent="-228600" eaLnBrk="0" hangingPunct="0">
              <a:lnSpc>
                <a:spcPct val="90000"/>
              </a:lnSpc>
              <a:spcBef>
                <a:spcPts val="100"/>
              </a:spcBef>
              <a:spcAft>
                <a:spcPts val="600"/>
              </a:spcAft>
              <a:buClr>
                <a:srgbClr val="417191"/>
              </a:buClr>
              <a:buSzPct val="100000"/>
              <a:buFontTx/>
              <a:buChar char="–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A remittance advice for Medicare crossover claims which is issued by the Control/Home Plan.</a:t>
            </a:r>
          </a:p>
          <a:p>
            <a:pPr marL="285750" lvl="1" eaLnBrk="0" hangingPunct="0">
              <a:lnSpc>
                <a:spcPct val="90000"/>
              </a:lnSpc>
              <a:spcBef>
                <a:spcPts val="100"/>
              </a:spcBef>
              <a:spcAft>
                <a:spcPts val="600"/>
              </a:spcAft>
              <a:buClr>
                <a:srgbClr val="417191"/>
              </a:buClr>
              <a:buSzPct val="100000"/>
            </a:pP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</a:t>
            </a:r>
            <a:endParaRPr lang="en-US" sz="1600" b="0" i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51" name="Rectangle 66"/>
          <p:cNvSpPr>
            <a:spLocks noGrp="1" noChangeArrowheads="1"/>
          </p:cNvSpPr>
          <p:nvPr>
            <p:ph type="title"/>
          </p:nvPr>
        </p:nvSpPr>
        <p:spPr>
          <a:xfrm>
            <a:off x="448416" y="804177"/>
            <a:ext cx="8229600" cy="68118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2400" dirty="0" smtClean="0"/>
              <a:t>Claim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Handling </a:t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sz="1800" b="0" i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6970" y="4653859"/>
            <a:ext cx="2990562" cy="309315"/>
          </a:xfrm>
          <a:prstGeom prst="rect">
            <a:avLst/>
          </a:prstGeom>
          <a:noFill/>
        </p:spPr>
        <p:txBody>
          <a:bodyPr wrap="none" lIns="0" tIns="0" rtlCol="0">
            <a:spAutoFit/>
          </a:bodyPr>
          <a:lstStyle/>
          <a:p>
            <a:pPr marL="171450" indent="-171450" eaLnBrk="0" hangingPunct="0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0091CA"/>
              </a:buClr>
              <a:buSzPct val="100000"/>
            </a:pPr>
            <a:r>
              <a:rPr lang="en-US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Control/Home Plans </a:t>
            </a:r>
            <a:r>
              <a:rPr lang="en-US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must: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4152" y="5081600"/>
            <a:ext cx="8188657" cy="323165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Send claim payment and explanation of benefits (EOBs) to their members.</a:t>
            </a:r>
            <a:endParaRPr lang="en-US" strike="sngStrike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25782" y="1281752"/>
            <a:ext cx="8229600" cy="685800"/>
          </a:xfrm>
        </p:spPr>
        <p:txBody>
          <a:bodyPr/>
          <a:lstStyle/>
          <a:p>
            <a:r>
              <a:rPr lang="en-US" sz="18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Claim Payment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963429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3"/>
          </p:nvPr>
        </p:nvSpPr>
        <p:spPr>
          <a:xfrm>
            <a:off x="450757" y="1718810"/>
            <a:ext cx="8243887" cy="1188164"/>
          </a:xfrm>
        </p:spPr>
        <p:txBody>
          <a:bodyPr/>
          <a:lstStyle/>
          <a:p>
            <a:r>
              <a:rPr lang="en-US" sz="1800" dirty="0" smtClean="0"/>
              <a:t>Plans must process all claim appeals and provider reconsiderations in accordance with the Inter-Plan Programs Manual and BlueSquared LRM.</a:t>
            </a:r>
          </a:p>
          <a:p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Provider Appeal – A formal request for reconsideration of a previously adjudicated claim. Par/Host Plans are responsible for addressing provider appeals.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Member </a:t>
            </a:r>
            <a:r>
              <a:rPr lang="en-US" sz="1600" dirty="0"/>
              <a:t>Appeal – A formal request for reconsideration of </a:t>
            </a:r>
            <a:r>
              <a:rPr lang="en-US" sz="1600" dirty="0" smtClean="0"/>
              <a:t>an adverse decision of the health plan. Control/Home Plans are responsible for addressing member appeals. </a:t>
            </a:r>
          </a:p>
          <a:p>
            <a:endParaRPr lang="en-US" sz="1600" dirty="0" smtClean="0"/>
          </a:p>
          <a:p>
            <a:pPr marL="519113" indent="-231775">
              <a:buFont typeface="Arial" panose="020B0604020202020204" pitchFamily="34" charset="0"/>
              <a:buChar char="−"/>
            </a:pPr>
            <a:r>
              <a:rPr lang="en-US" sz="1400" dirty="0" smtClean="0"/>
              <a:t>A member may file an appeal pre- or post-service.</a:t>
            </a:r>
          </a:p>
          <a:p>
            <a:pPr marL="519113" indent="-231775">
              <a:buFont typeface="Arial" panose="020B0604020202020204" pitchFamily="34" charset="0"/>
              <a:buChar char="−"/>
            </a:pPr>
            <a:r>
              <a:rPr lang="en-US" sz="1400" dirty="0" smtClean="0"/>
              <a:t>It may be submitted by a member or a provider on behalf of the member.</a:t>
            </a:r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Provider Reconsideration - A </a:t>
            </a:r>
            <a:r>
              <a:rPr lang="en-US" sz="1600" dirty="0"/>
              <a:t>post-service </a:t>
            </a:r>
            <a:r>
              <a:rPr lang="en-US" sz="1600" dirty="0" smtClean="0"/>
              <a:t>request </a:t>
            </a:r>
            <a:r>
              <a:rPr lang="en-US" sz="1600" dirty="0"/>
              <a:t>submitted by a provider for reconsideration of a previously adjudicated claim prior to the submission of a formal claim appeal.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endParaRPr lang="en-US" dirty="0"/>
          </a:p>
        </p:txBody>
      </p:sp>
      <p:sp>
        <p:nvSpPr>
          <p:cNvPr id="32775" name="Rectangle 10"/>
          <p:cNvSpPr>
            <a:spLocks noGrp="1" noChangeArrowheads="1"/>
          </p:cNvSpPr>
          <p:nvPr>
            <p:ph type="title"/>
          </p:nvPr>
        </p:nvSpPr>
        <p:spPr>
          <a:xfrm>
            <a:off x="448516" y="809587"/>
            <a:ext cx="8229600" cy="68118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2400" dirty="0" smtClean="0"/>
              <a:t>Claim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Handling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1800" b="0" i="1" dirty="0" smtClean="0"/>
              <a:t>Claim </a:t>
            </a:r>
            <a:r>
              <a:rPr lang="en-US" sz="1800" b="0" i="1" dirty="0" smtClean="0">
                <a:solidFill>
                  <a:schemeClr val="accent1">
                    <a:lumMod val="50000"/>
                  </a:schemeClr>
                </a:solidFill>
              </a:rPr>
              <a:t>Appeals and Provider Reconsiderations</a:t>
            </a:r>
            <a:endParaRPr lang="en-US" sz="1800" b="0" i="1" strike="sngStrike" dirty="0" smtClean="0">
              <a:solidFill>
                <a:srgbClr val="FF0000"/>
              </a:solidFill>
            </a:endParaRPr>
          </a:p>
        </p:txBody>
      </p:sp>
      <p:sp>
        <p:nvSpPr>
          <p:cNvPr id="33796" name="Text Box 4"/>
          <p:cNvSpPr>
            <a:spLocks noChangeArrowheads="1"/>
          </p:cNvSpPr>
          <p:nvPr/>
        </p:nvSpPr>
        <p:spPr bwMode="gray">
          <a:xfrm>
            <a:off x="286603" y="5631574"/>
            <a:ext cx="8555679" cy="1444791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 lIns="182880" anchor="ctr"/>
          <a:lstStyle/>
          <a:p>
            <a:pPr>
              <a:lnSpc>
                <a:spcPts val="1900"/>
              </a:lnSpc>
              <a:spcBef>
                <a:spcPct val="25000"/>
              </a:spcBef>
            </a:pPr>
            <a:r>
              <a:rPr lang="en-US" sz="1400" b="1" i="0" dirty="0" smtClean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Notes: The Par/Host </a:t>
            </a:r>
            <a:r>
              <a:rPr lang="en-US" sz="1400" b="1" i="0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Plan’s definition of a provider appeal applies to out-of-area claims.</a:t>
            </a:r>
            <a:br>
              <a:rPr lang="en-US" sz="1400" b="1" i="0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</a:br>
            <a:r>
              <a:rPr lang="en-US" sz="1400" b="1" i="0" dirty="0" smtClean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Control/Home </a:t>
            </a:r>
            <a:r>
              <a:rPr lang="en-US" sz="1400" b="1" i="0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Plans must accept what a </a:t>
            </a:r>
            <a:r>
              <a:rPr lang="en-US" sz="1400" b="1" i="0" dirty="0" smtClean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Par/Host </a:t>
            </a:r>
            <a:r>
              <a:rPr lang="en-US" sz="1400" b="1" i="0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Plan classifies as a provider appeal</a:t>
            </a:r>
            <a:r>
              <a:rPr lang="en-US" sz="1400" b="1" i="0" dirty="0" smtClean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400" b="1" dirty="0" smtClean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1400" b="1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Control/Home Plan’s definition of a member appeal applies to out-of-area claims.  The Par/Host Plan must accept what a Control/Home Plan classifies as a member appeal.</a:t>
            </a:r>
          </a:p>
          <a:p>
            <a:pPr>
              <a:lnSpc>
                <a:spcPts val="1900"/>
              </a:lnSpc>
              <a:spcBef>
                <a:spcPct val="25000"/>
              </a:spcBef>
            </a:pPr>
            <a:endParaRPr lang="en-US" sz="1400" b="1" i="0" dirty="0">
              <a:solidFill>
                <a:srgbClr val="41719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797" name="Rectangle 3"/>
          <p:cNvSpPr>
            <a:spLocks noChangeArrowheads="1"/>
          </p:cNvSpPr>
          <p:nvPr/>
        </p:nvSpPr>
        <p:spPr bwMode="auto">
          <a:xfrm>
            <a:off x="469807" y="3971499"/>
            <a:ext cx="8177212" cy="1792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 marL="228600" indent="-228600" eaLnBrk="0" hangingPunct="0">
              <a:lnSpc>
                <a:spcPct val="105000"/>
              </a:lnSpc>
              <a:spcBef>
                <a:spcPct val="75000"/>
              </a:spcBef>
              <a:buClr>
                <a:schemeClr val="accent2"/>
              </a:buClr>
              <a:buSzPct val="100000"/>
              <a:buFontTx/>
              <a:buChar char="•"/>
            </a:pPr>
            <a:endParaRPr lang="en-US" sz="1600" b="0" i="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544265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10263"/>
            <a:ext cx="8229600" cy="3916363"/>
          </a:xfrm>
        </p:spPr>
        <p:txBody>
          <a:bodyPr/>
          <a:lstStyle/>
          <a:p>
            <a:r>
              <a:rPr lang="en-US" sz="1800" dirty="0" smtClean="0"/>
              <a:t>To establish a baseline of consistent knowledge across the  System.</a:t>
            </a:r>
          </a:p>
          <a:p>
            <a:r>
              <a:rPr lang="en-US" sz="1800" dirty="0" smtClean="0"/>
              <a:t>To ensure Plan staff:</a:t>
            </a:r>
          </a:p>
          <a:p>
            <a:pPr lvl="1" indent="-230188"/>
            <a:r>
              <a:rPr lang="en-US" sz="1600" dirty="0" smtClean="0"/>
              <a:t>Understand how the Inter-Plan </a:t>
            </a:r>
            <a:r>
              <a:rPr lang="en-US" sz="1600" dirty="0"/>
              <a:t>P</a:t>
            </a:r>
            <a:r>
              <a:rPr lang="en-US" sz="1600" dirty="0" smtClean="0"/>
              <a:t>rograms work and what the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Plans’ responsibilities are.</a:t>
            </a:r>
          </a:p>
          <a:p>
            <a:pPr lvl="1" indent="-230188"/>
            <a:r>
              <a:rPr lang="en-US" sz="1600" dirty="0" smtClean="0"/>
              <a:t>Can accurately service providers’ inquiries and requests regarding out-of-area patients, eliminating the need for return calls.</a:t>
            </a:r>
          </a:p>
          <a:p>
            <a:r>
              <a:rPr lang="en-US" sz="1800" dirty="0" smtClean="0"/>
              <a:t>To fulfill the Board-approved Inter-Plan Programs policy requirement to educate Plan staff about the Inter-Plan Programs.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3"/>
          </p:nvPr>
        </p:nvSpPr>
        <p:spPr>
          <a:xfrm>
            <a:off x="432816" y="1504950"/>
            <a:ext cx="8229600" cy="685800"/>
          </a:xfrm>
        </p:spPr>
        <p:txBody>
          <a:bodyPr/>
          <a:lstStyle/>
          <a:p>
            <a:pPr eaLnBrk="0" hangingPunct="0">
              <a:lnSpc>
                <a:spcPct val="95000"/>
              </a:lnSpc>
              <a:spcBef>
                <a:spcPct val="60000"/>
              </a:spcBef>
              <a:buClr>
                <a:srgbClr val="0091CA"/>
              </a:buClr>
              <a:buSzPct val="100000"/>
            </a:pPr>
            <a:r>
              <a:rPr lang="en-US" sz="1800" dirty="0" smtClean="0"/>
              <a:t>This Inter-Plan Programs (IPP) Training Program was developed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466531" y="808264"/>
            <a:ext cx="8229600" cy="681182"/>
          </a:xfr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Why Learn About Inter-Plan Programs (IPP)?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5383760"/>
            <a:ext cx="9144000" cy="9610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66531" y="5442216"/>
            <a:ext cx="83597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n-US" b="1" dirty="0" smtClean="0">
                <a:solidFill>
                  <a:srgbClr val="417191"/>
                </a:solidFill>
              </a:rPr>
              <a:t>You are a critical asset to the BCBS System.  By understanding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how the </a:t>
            </a:r>
            <a:r>
              <a:rPr lang="en-US" b="1" dirty="0" smtClean="0">
                <a:solidFill>
                  <a:srgbClr val="417191"/>
                </a:solidFill>
              </a:rPr>
              <a:t>Inter-Plan Programs work, you can better service providers, members and your partner Plans.</a:t>
            </a:r>
            <a:endParaRPr lang="en-US" b="1" dirty="0">
              <a:solidFill>
                <a:srgbClr val="41719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7B0CA-740C-471E-8E5F-C22F8078A3C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031671" y="434639"/>
            <a:ext cx="228780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cap="all" dirty="0"/>
              <a:t>CONFIDENTIAL, FOR PLAN USE ONLY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389614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8"/>
          <p:cNvSpPr>
            <a:spLocks noGrp="1" noChangeArrowheads="1"/>
          </p:cNvSpPr>
          <p:nvPr>
            <p:ph type="title"/>
          </p:nvPr>
        </p:nvSpPr>
        <p:spPr>
          <a:xfrm>
            <a:off x="471488" y="796709"/>
            <a:ext cx="8229600" cy="29353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2400" dirty="0" smtClean="0"/>
              <a:t>Claim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Handling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1800" b="0" i="1" strike="sngStrike" dirty="0" smtClean="0"/>
          </a:p>
        </p:txBody>
      </p:sp>
      <p:sp>
        <p:nvSpPr>
          <p:cNvPr id="34829" name="Line 8"/>
          <p:cNvSpPr>
            <a:spLocks noChangeShapeType="1"/>
          </p:cNvSpPr>
          <p:nvPr/>
        </p:nvSpPr>
        <p:spPr bwMode="gray">
          <a:xfrm>
            <a:off x="4673600" y="2392363"/>
            <a:ext cx="0" cy="4060825"/>
          </a:xfrm>
          <a:prstGeom prst="line">
            <a:avLst/>
          </a:prstGeom>
          <a:noFill/>
          <a:ln w="19050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53678" y="2274474"/>
            <a:ext cx="4121509" cy="338603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574268" y="2274473"/>
            <a:ext cx="4121509" cy="3386036"/>
          </a:xfrm>
          <a:prstGeom prst="rect">
            <a:avLst/>
          </a:prstGeom>
          <a:solidFill>
            <a:srgbClr val="F6EE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0" hangingPunct="0">
              <a:lnSpc>
                <a:spcPct val="95000"/>
              </a:lnSpc>
              <a:spcBef>
                <a:spcPct val="60000"/>
              </a:spcBef>
              <a:buClr>
                <a:srgbClr val="0091CA"/>
              </a:buClr>
              <a:buSzPct val="100000"/>
            </a:pPr>
            <a:endParaRPr 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573713" y="2390048"/>
            <a:ext cx="3881437" cy="327046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 marL="169863" indent="-169863" eaLnBrk="0" hangingPunct="0">
              <a:spcBef>
                <a:spcPct val="6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600" b="0" i="0" dirty="0">
                <a:latin typeface="Arial" pitchFamily="34" charset="0"/>
                <a:cs typeface="Arial" pitchFamily="34" charset="0"/>
              </a:rPr>
              <a:t>Resolve provider appeals and communicate outcomes to the provider.</a:t>
            </a:r>
          </a:p>
          <a:p>
            <a:pPr marL="169863" indent="-169863" eaLnBrk="0" hangingPunct="0">
              <a:spcBef>
                <a:spcPct val="6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600" b="0" i="0" dirty="0" smtClean="0">
                <a:latin typeface="Arial" pitchFamily="34" charset="0"/>
                <a:cs typeface="Arial" pitchFamily="34" charset="0"/>
              </a:rPr>
              <a:t>Have </a:t>
            </a:r>
            <a:r>
              <a:rPr lang="en-US" sz="1600" b="0" i="0" dirty="0">
                <a:latin typeface="Arial" pitchFamily="34" charset="0"/>
                <a:cs typeface="Arial" pitchFamily="34" charset="0"/>
              </a:rPr>
              <a:t>processes in place to promptly request </a:t>
            </a:r>
            <a:r>
              <a:rPr lang="en-US" sz="1600" b="0" i="0" dirty="0" smtClean="0">
                <a:latin typeface="Arial" pitchFamily="34" charset="0"/>
                <a:cs typeface="Arial" pitchFamily="34" charset="0"/>
              </a:rPr>
              <a:t>medical </a:t>
            </a:r>
            <a:r>
              <a:rPr lang="en-US" sz="1600" b="0" i="0" dirty="0">
                <a:latin typeface="Arial" pitchFamily="34" charset="0"/>
                <a:cs typeface="Arial" pitchFamily="34" charset="0"/>
              </a:rPr>
              <a:t>records </a:t>
            </a:r>
            <a:r>
              <a:rPr lang="en-US" sz="1600" b="0" i="0" dirty="0" smtClean="0">
                <a:latin typeface="Arial" pitchFamily="34" charset="0"/>
                <a:cs typeface="Arial" pitchFamily="34" charset="0"/>
              </a:rPr>
              <a:t>from providers related </a:t>
            </a:r>
            <a:r>
              <a:rPr lang="en-US" sz="1600" b="0" i="0" dirty="0">
                <a:latin typeface="Arial" pitchFamily="34" charset="0"/>
                <a:cs typeface="Arial" pitchFamily="34" charset="0"/>
              </a:rPr>
              <a:t>to a claim appeal and </a:t>
            </a:r>
            <a:r>
              <a:rPr lang="en-US" sz="1600" b="0" i="0" dirty="0" smtClean="0">
                <a:latin typeface="Arial" pitchFamily="34" charset="0"/>
                <a:cs typeface="Arial" pitchFamily="34" charset="0"/>
              </a:rPr>
              <a:t>route </a:t>
            </a:r>
            <a:r>
              <a:rPr lang="en-US" sz="1600" b="0" i="0" dirty="0">
                <a:latin typeface="Arial" pitchFamily="34" charset="0"/>
                <a:cs typeface="Arial" pitchFamily="34" charset="0"/>
              </a:rPr>
              <a:t>them </a:t>
            </a:r>
            <a:r>
              <a:rPr lang="en-US" sz="1600" b="0" i="0" dirty="0" smtClean="0">
                <a:latin typeface="Arial" pitchFamily="34" charset="0"/>
                <a:cs typeface="Arial" pitchFamily="34" charset="0"/>
              </a:rPr>
              <a:t>to </a:t>
            </a:r>
            <a:r>
              <a:rPr lang="en-US" sz="1600" b="0" i="0" dirty="0">
                <a:latin typeface="Arial" pitchFamily="34" charset="0"/>
                <a:cs typeface="Arial" pitchFamily="34" charset="0"/>
              </a:rPr>
              <a:t>the </a:t>
            </a:r>
            <a:r>
              <a:rPr lang="en-US" sz="1600" b="0" i="0" dirty="0" smtClean="0">
                <a:latin typeface="Arial" pitchFamily="34" charset="0"/>
                <a:cs typeface="Arial" pitchFamily="34" charset="0"/>
              </a:rPr>
              <a:t>Control/Home </a:t>
            </a:r>
            <a:r>
              <a:rPr lang="en-US" sz="1600" b="0" i="0" dirty="0">
                <a:latin typeface="Arial" pitchFamily="34" charset="0"/>
                <a:cs typeface="Arial" pitchFamily="34" charset="0"/>
              </a:rPr>
              <a:t>Plan.</a:t>
            </a:r>
          </a:p>
          <a:p>
            <a:pPr marL="169863" indent="-169863" eaLnBrk="0" hangingPunct="0">
              <a:spcBef>
                <a:spcPct val="6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600" b="0" i="0" dirty="0">
                <a:latin typeface="Arial" pitchFamily="34" charset="0"/>
                <a:cs typeface="Arial" pitchFamily="34" charset="0"/>
              </a:rPr>
              <a:t>Educate providers on correct filing instructions upon receipt of a </a:t>
            </a:r>
            <a:r>
              <a:rPr lang="en-US" sz="1600" b="0" i="0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lueSquared</a:t>
            </a:r>
            <a:r>
              <a:rPr lang="en-US" sz="1600" b="0" i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0" i="0" dirty="0">
                <a:latin typeface="Arial" pitchFamily="34" charset="0"/>
                <a:cs typeface="Arial" pitchFamily="34" charset="0"/>
              </a:rPr>
              <a:t>Claim Appeal Misroute.</a:t>
            </a: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4761472" y="2390047"/>
            <a:ext cx="3800104" cy="362692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 marL="169863" indent="-169863" eaLnBrk="0" hangingPunct="0">
              <a:spcBef>
                <a:spcPct val="6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Resolve member appeals and communicate outcomes to the member and/or provider.</a:t>
            </a:r>
            <a:endParaRPr lang="en-US" sz="1600" b="0" i="0" dirty="0" smtClean="0">
              <a:latin typeface="Arial" pitchFamily="34" charset="0"/>
              <a:cs typeface="Arial" pitchFamily="34" charset="0"/>
            </a:endParaRPr>
          </a:p>
          <a:p>
            <a:pPr marL="169863" indent="-169863" eaLnBrk="0" hangingPunct="0">
              <a:spcBef>
                <a:spcPct val="6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Notify the Par/Host Plan via BlueSquared when a member appeal is received directly from a provider.</a:t>
            </a:r>
          </a:p>
          <a:p>
            <a:pPr marL="169863" indent="-169863" eaLnBrk="0" hangingPunct="0">
              <a:spcBef>
                <a:spcPct val="6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Pursue the member if an authorization is required for member appeals.</a:t>
            </a:r>
            <a:endParaRPr lang="en-US" sz="1600" b="0" i="0" dirty="0" smtClean="0">
              <a:latin typeface="Arial" pitchFamily="34" charset="0"/>
              <a:cs typeface="Arial" pitchFamily="34" charset="0"/>
            </a:endParaRPr>
          </a:p>
          <a:p>
            <a:pPr marL="169863" indent="-169863" eaLnBrk="0" hangingPunct="0">
              <a:spcBef>
                <a:spcPct val="6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600" b="0" i="0" dirty="0" smtClean="0">
                <a:latin typeface="Arial" pitchFamily="34" charset="0"/>
                <a:cs typeface="Arial" pitchFamily="34" charset="0"/>
              </a:rPr>
              <a:t>Have </a:t>
            </a:r>
            <a:r>
              <a:rPr lang="en-US" sz="1600" b="0" i="0" dirty="0">
                <a:latin typeface="Arial" pitchFamily="34" charset="0"/>
                <a:cs typeface="Arial" pitchFamily="34" charset="0"/>
              </a:rPr>
              <a:t>processes in place to request and </a:t>
            </a:r>
            <a:r>
              <a:rPr lang="en-US" sz="1600" b="0" i="0" dirty="0" smtClean="0">
                <a:latin typeface="Arial" pitchFamily="34" charset="0"/>
                <a:cs typeface="Arial" pitchFamily="34" charset="0"/>
              </a:rPr>
              <a:t>review medical records related to a claim appeal.</a:t>
            </a:r>
            <a:r>
              <a:rPr lang="en-US" sz="1600" b="0" i="0" strike="sngStrik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600" b="0" i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3678" y="1882260"/>
            <a:ext cx="2505814" cy="3554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lnSpc>
                <a:spcPct val="95000"/>
              </a:lnSpc>
              <a:spcBef>
                <a:spcPct val="60000"/>
              </a:spcBef>
              <a:buClr>
                <a:srgbClr val="0091CA"/>
              </a:buClr>
              <a:buSzPct val="100000"/>
              <a:buFont typeface="ヒラギノ角ゴ Pro W3"/>
              <a:buNone/>
            </a:pPr>
            <a:r>
              <a:rPr lang="en-US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Par/Host Plans must: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3600" y="1928427"/>
            <a:ext cx="2990562" cy="309315"/>
          </a:xfrm>
          <a:prstGeom prst="rect">
            <a:avLst/>
          </a:prstGeom>
          <a:noFill/>
        </p:spPr>
        <p:txBody>
          <a:bodyPr wrap="none" lIns="0" tIns="0" rtlCol="0">
            <a:spAutoFit/>
          </a:bodyPr>
          <a:lstStyle/>
          <a:p>
            <a:pPr eaLnBrk="0" hangingPunct="0">
              <a:lnSpc>
                <a:spcPct val="95000"/>
              </a:lnSpc>
              <a:spcBef>
                <a:spcPct val="60000"/>
              </a:spcBef>
              <a:buClr>
                <a:srgbClr val="0091CA"/>
              </a:buClr>
              <a:buSzPct val="100000"/>
            </a:pPr>
            <a:r>
              <a:rPr lang="en-US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Control/Home Plans must: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438150" y="1281747"/>
            <a:ext cx="8229600" cy="489692"/>
          </a:xfrm>
        </p:spPr>
        <p:txBody>
          <a:bodyPr/>
          <a:lstStyle/>
          <a:p>
            <a:r>
              <a:rPr lang="en-US" sz="1800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Claim Appeals </a:t>
            </a:r>
            <a:endParaRPr lang="en-US" sz="1800" i="1" strike="sngStrike" dirty="0">
              <a:solidFill>
                <a:srgbClr val="FF0000"/>
              </a:solidFill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34831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98194" y="2580959"/>
            <a:ext cx="4088606" cy="1922367"/>
          </a:xfrm>
          <a:prstGeom prst="rect">
            <a:avLst/>
          </a:prstGeom>
          <a:solidFill>
            <a:srgbClr val="F8F2E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69808" y="2580959"/>
            <a:ext cx="4088606" cy="192236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75" name="Rectangle 10"/>
          <p:cNvSpPr>
            <a:spLocks noGrp="1" noChangeArrowheads="1"/>
          </p:cNvSpPr>
          <p:nvPr>
            <p:ph type="title"/>
          </p:nvPr>
        </p:nvSpPr>
        <p:spPr>
          <a:xfrm>
            <a:off x="456762" y="809587"/>
            <a:ext cx="8229600" cy="68118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2400" dirty="0" smtClean="0"/>
              <a:t>Claim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Handling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1800" b="0" i="1" dirty="0" smtClean="0">
                <a:solidFill>
                  <a:schemeClr val="accent1">
                    <a:lumMod val="50000"/>
                  </a:schemeClr>
                </a:solidFill>
              </a:rPr>
              <a:t>Provider Reconsiderations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558800" y="2030648"/>
            <a:ext cx="840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/>
            <a:endParaRPr lang="en-US" sz="1800" b="0" dirty="0"/>
          </a:p>
        </p:txBody>
      </p:sp>
      <p:sp>
        <p:nvSpPr>
          <p:cNvPr id="33797" name="Rectangle 3"/>
          <p:cNvSpPr>
            <a:spLocks noChangeArrowheads="1"/>
          </p:cNvSpPr>
          <p:nvPr/>
        </p:nvSpPr>
        <p:spPr bwMode="auto">
          <a:xfrm>
            <a:off x="517605" y="2767901"/>
            <a:ext cx="3993011" cy="440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 marL="228600" indent="-228600" eaLnBrk="0" hangingPunct="0">
              <a:lnSpc>
                <a:spcPct val="105000"/>
              </a:lnSpc>
              <a:spcBef>
                <a:spcPct val="75000"/>
              </a:spcBef>
              <a:buClr>
                <a:schemeClr val="accent2"/>
              </a:buClr>
              <a:buSzPct val="100000"/>
              <a:buFontTx/>
              <a:buChar char="•"/>
            </a:pPr>
            <a:r>
              <a:rPr lang="en-US" b="0" i="0" dirty="0" smtClean="0">
                <a:latin typeface="Arial" pitchFamily="34" charset="0"/>
                <a:cs typeface="Arial" pitchFamily="34" charset="0"/>
              </a:rPr>
              <a:t>Submit a BlueSquared General Inquiry within three business days of receipt of a provider reconsideration.</a:t>
            </a:r>
            <a:endParaRPr lang="en-US" b="0" i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700274" y="2767902"/>
            <a:ext cx="3993011" cy="440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 marL="228600" indent="-228600" eaLnBrk="0" hangingPunct="0">
              <a:lnSpc>
                <a:spcPct val="105000"/>
              </a:lnSpc>
              <a:spcBef>
                <a:spcPct val="75000"/>
              </a:spcBef>
              <a:buClr>
                <a:schemeClr val="accent2"/>
              </a:buClr>
              <a:buSzPct val="100000"/>
              <a:buFontTx/>
              <a:buChar char="•"/>
            </a:pPr>
            <a:r>
              <a:rPr lang="en-US" b="0" i="0" dirty="0" smtClean="0">
                <a:latin typeface="Arial" pitchFamily="34" charset="0"/>
                <a:cs typeface="Arial" pitchFamily="34" charset="0"/>
              </a:rPr>
              <a:t>Respond to the BlueSquared General Inquiry message within 30 calendar days of receipt. </a:t>
            </a:r>
            <a:endParaRPr lang="en-US" b="0" i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9808" y="2162552"/>
            <a:ext cx="2569934" cy="3554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lnSpc>
                <a:spcPct val="95000"/>
              </a:lnSpc>
              <a:spcBef>
                <a:spcPct val="60000"/>
              </a:spcBef>
              <a:buClr>
                <a:srgbClr val="0091CA"/>
              </a:buClr>
              <a:buSzPct val="100000"/>
              <a:buFont typeface="ヒラギノ角ゴ Pro W3"/>
              <a:buNone/>
            </a:pPr>
            <a:r>
              <a:rPr lang="en-US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Par/Host </a:t>
            </a:r>
            <a:r>
              <a:rPr lang="en-US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Plans </a:t>
            </a:r>
            <a:r>
              <a:rPr lang="en-U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must</a:t>
            </a:r>
            <a:r>
              <a:rPr lang="en-US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: </a:t>
            </a:r>
            <a:endParaRPr lang="en-US" b="1" strike="sngStrike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00274" y="2214004"/>
            <a:ext cx="3105978" cy="309315"/>
          </a:xfrm>
          <a:prstGeom prst="rect">
            <a:avLst/>
          </a:prstGeom>
          <a:noFill/>
        </p:spPr>
        <p:txBody>
          <a:bodyPr wrap="none" lIns="0" tIns="0" rtlCol="0">
            <a:spAutoFit/>
          </a:bodyPr>
          <a:lstStyle/>
          <a:p>
            <a:pPr eaLnBrk="0" hangingPunct="0">
              <a:lnSpc>
                <a:spcPct val="95000"/>
              </a:lnSpc>
              <a:spcBef>
                <a:spcPct val="60000"/>
              </a:spcBef>
              <a:buClr>
                <a:srgbClr val="0091CA"/>
              </a:buClr>
              <a:buSzPct val="100000"/>
            </a:pPr>
            <a:r>
              <a:rPr lang="en-US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Control/Home </a:t>
            </a:r>
            <a:r>
              <a:rPr lang="en-US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Plans </a:t>
            </a:r>
            <a:r>
              <a:rPr lang="en-U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must: </a:t>
            </a:r>
            <a:endParaRPr lang="en-US" strike="sngStrike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768477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4551095" y="2814409"/>
            <a:ext cx="4121509" cy="3564906"/>
          </a:xfrm>
          <a:prstGeom prst="rect">
            <a:avLst/>
          </a:prstGeom>
          <a:solidFill>
            <a:srgbClr val="F6EE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0" hangingPunct="0">
              <a:lnSpc>
                <a:spcPct val="95000"/>
              </a:lnSpc>
              <a:spcBef>
                <a:spcPct val="60000"/>
              </a:spcBef>
              <a:buClr>
                <a:srgbClr val="0091CA"/>
              </a:buClr>
              <a:buSzPct val="100000"/>
            </a:pPr>
            <a:endParaRPr 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title"/>
          </p:nvPr>
        </p:nvSpPr>
        <p:spPr>
          <a:xfrm>
            <a:off x="439519" y="810356"/>
            <a:ext cx="8229600" cy="29353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2400" dirty="0" smtClean="0"/>
              <a:t>Fraud Investigation Activities</a:t>
            </a:r>
            <a:endParaRPr lang="en-US" sz="1800" b="0" i="1" strike="sngStrike" dirty="0" smtClean="0"/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4751098" y="2823934"/>
            <a:ext cx="3939774" cy="362692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 marL="285750" indent="-285750" eaLnBrk="0" hangingPunct="0">
              <a:spcBef>
                <a:spcPct val="100000"/>
              </a:spcBef>
              <a:buClr>
                <a:schemeClr val="tx2">
                  <a:lumMod val="50000"/>
                </a:schemeClr>
              </a:buClr>
              <a:buSzPct val="100000"/>
              <a:buFont typeface="Arial" pitchFamily="34" charset="0"/>
              <a:buChar char="•"/>
              <a:defRPr/>
            </a:pPr>
            <a:r>
              <a:rPr lang="en-US" sz="1400" dirty="0">
                <a:cs typeface="Times New Roman" pitchFamily="18" charset="0"/>
              </a:rPr>
              <a:t>Follow Par/Host Plan U600 series directives and apply correct DF Message Code.</a:t>
            </a:r>
          </a:p>
          <a:p>
            <a:pPr marL="285750" indent="-285750" eaLnBrk="0" hangingPunct="0">
              <a:lnSpc>
                <a:spcPct val="95000"/>
              </a:lnSpc>
              <a:spcBef>
                <a:spcPct val="60000"/>
              </a:spcBef>
              <a:buClr>
                <a:schemeClr val="accent2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1400" dirty="0">
                <a:cs typeface="Times New Roman" pitchFamily="18" charset="0"/>
              </a:rPr>
              <a:t>Support Par/Host Plans’ efforts to investigate fraud and recover money.</a:t>
            </a:r>
          </a:p>
          <a:p>
            <a:pPr marL="285750" indent="-285750" eaLnBrk="0" hangingPunct="0">
              <a:lnSpc>
                <a:spcPct val="95000"/>
              </a:lnSpc>
              <a:spcBef>
                <a:spcPct val="100000"/>
              </a:spcBef>
              <a:buClr>
                <a:schemeClr val="accent2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1400" dirty="0">
                <a:cs typeface="Times New Roman" pitchFamily="18" charset="0"/>
              </a:rPr>
              <a:t>Notify Par/Host Plans if the claim should not be paid because of employee or member investigation.</a:t>
            </a:r>
          </a:p>
        </p:txBody>
      </p:sp>
      <p:sp>
        <p:nvSpPr>
          <p:cNvPr id="3" name="Rectangle 2"/>
          <p:cNvSpPr/>
          <p:nvPr/>
        </p:nvSpPr>
        <p:spPr>
          <a:xfrm>
            <a:off x="435343" y="2496125"/>
            <a:ext cx="3518912" cy="3554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lnSpc>
                <a:spcPct val="95000"/>
              </a:lnSpc>
              <a:spcBef>
                <a:spcPct val="60000"/>
              </a:spcBef>
              <a:buClr>
                <a:srgbClr val="0091CA"/>
              </a:buClr>
              <a:buSzPct val="100000"/>
              <a:buFont typeface="ヒラギノ角ゴ Pro W3"/>
              <a:buNone/>
            </a:pPr>
            <a:r>
              <a:rPr lang="en-US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Par/Host </a:t>
            </a:r>
            <a:r>
              <a:rPr lang="en-US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Plan Responsibilities</a:t>
            </a:r>
            <a:endParaRPr lang="en-US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4299" y="2556029"/>
            <a:ext cx="4157548" cy="309315"/>
          </a:xfrm>
          <a:prstGeom prst="rect">
            <a:avLst/>
          </a:prstGeom>
          <a:noFill/>
        </p:spPr>
        <p:txBody>
          <a:bodyPr wrap="none" lIns="0" tIns="0" rtlCol="0">
            <a:spAutoFit/>
          </a:bodyPr>
          <a:lstStyle/>
          <a:p>
            <a:pPr eaLnBrk="0" hangingPunct="0">
              <a:lnSpc>
                <a:spcPct val="95000"/>
              </a:lnSpc>
              <a:spcBef>
                <a:spcPct val="60000"/>
              </a:spcBef>
              <a:buClr>
                <a:srgbClr val="0091CA"/>
              </a:buClr>
              <a:buSzPct val="100000"/>
            </a:pPr>
            <a:r>
              <a:rPr lang="en-US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Control/Home </a:t>
            </a:r>
            <a:r>
              <a:rPr lang="en-US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Plan Responsibilities</a:t>
            </a:r>
            <a:endParaRPr lang="en-US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0809" y="1306630"/>
            <a:ext cx="8331564" cy="1031051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en-US" sz="1600" dirty="0"/>
              <a:t>Par/Host Plans must include all Inter-Plan Programs claims in their regular fraud and abuse investigation activities regardless of the Delivery Platform used</a:t>
            </a:r>
            <a:r>
              <a:rPr lang="en-US" sz="1600" dirty="0" smtClean="0"/>
              <a:t>. Control/Home </a:t>
            </a:r>
            <a:r>
              <a:rPr lang="en-US" sz="1600" dirty="0"/>
              <a:t>Plans must support Par/Host Plans with fraud investigation, recovery activities and with returning any recovered monies resulting from provider, employee or member fraud to the correct party.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5820" y="2823934"/>
            <a:ext cx="4121509" cy="356490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eaLnBrk="0" hangingPunct="0">
              <a:spcBef>
                <a:spcPct val="5000"/>
              </a:spcBef>
              <a:spcAft>
                <a:spcPct val="35000"/>
              </a:spcAft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cs typeface="Times New Roman" pitchFamily="18" charset="0"/>
              </a:rPr>
              <a:t>Not hold claims until investigations are complete or deny them without instructions from the Control/Home Plan.</a:t>
            </a:r>
          </a:p>
          <a:p>
            <a:pPr marL="285750" indent="-285750" eaLnBrk="0" hangingPunct="0">
              <a:spcBef>
                <a:spcPct val="50000"/>
              </a:spcBef>
              <a:spcAft>
                <a:spcPct val="350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cs typeface="Times New Roman" pitchFamily="18" charset="0"/>
              </a:rPr>
              <a:t>Use the appropriate U600 series code to flag fraud investigations.</a:t>
            </a:r>
          </a:p>
          <a:p>
            <a:pPr marL="285750" indent="-285750" eaLnBrk="0" hangingPunct="0">
              <a:spcBef>
                <a:spcPct val="50000"/>
              </a:spcBef>
              <a:spcAft>
                <a:spcPct val="350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cs typeface="Times New Roman" pitchFamily="18" charset="0"/>
              </a:rPr>
              <a:t>Coordinate member investigations with Control/Home Plan.</a:t>
            </a:r>
          </a:p>
          <a:p>
            <a:pPr marL="285750" indent="-285750" eaLnBrk="0" hangingPunct="0">
              <a:spcBef>
                <a:spcPct val="50000"/>
              </a:spcBef>
              <a:spcAft>
                <a:spcPct val="350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cs typeface="Times New Roman" pitchFamily="18" charset="0"/>
              </a:rPr>
              <a:t>Collect documentation required for the investigation directly from all providers located in it’s exclusive service area.</a:t>
            </a:r>
          </a:p>
          <a:p>
            <a:pPr marL="285750" indent="-285750" eaLnBrk="0" hangingPunct="0">
              <a:spcBef>
                <a:spcPct val="50000"/>
              </a:spcBef>
              <a:spcAft>
                <a:spcPct val="350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cs typeface="Times New Roman" pitchFamily="18" charset="0"/>
              </a:rPr>
              <a:t>Initiate adjustments to return fraud recoveries to the Control/Home Plan and ensure the use of the correct adjustment reason code.</a:t>
            </a:r>
            <a:endParaRPr lang="en-US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189996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1"/>
          <p:cNvSpPr>
            <a:spLocks noGrp="1"/>
          </p:cNvSpPr>
          <p:nvPr>
            <p:ph type="title"/>
          </p:nvPr>
        </p:nvSpPr>
        <p:spPr>
          <a:xfrm>
            <a:off x="434400" y="824406"/>
            <a:ext cx="8407399" cy="344282"/>
          </a:xfrm>
        </p:spPr>
        <p:txBody>
          <a:bodyPr>
            <a:normAutofit fontScale="90000"/>
          </a:bodyPr>
          <a:lstStyle/>
          <a:p>
            <a:r>
              <a:rPr lang="en-US" sz="27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Fraud </a:t>
            </a:r>
            <a:r>
              <a:rPr lang="en-US" sz="27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Investigation Activities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dirty="0">
                <a:solidFill>
                  <a:schemeClr val="accent1">
                    <a:lumMod val="50000"/>
                  </a:schemeClr>
                </a:solidFill>
              </a:rPr>
            </a:br>
            <a:endParaRPr lang="en-US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80286" y="2433678"/>
            <a:ext cx="8407400" cy="1295975"/>
          </a:xfrm>
        </p:spPr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Assigns </a:t>
            </a:r>
            <a:r>
              <a:rPr lang="en-US" sz="1600" dirty="0">
                <a:solidFill>
                  <a:schemeClr val="tx1"/>
                </a:solidFill>
              </a:rPr>
              <a:t>the </a:t>
            </a:r>
            <a:r>
              <a:rPr lang="en-US" sz="1600" dirty="0" smtClean="0">
                <a:solidFill>
                  <a:schemeClr val="tx1"/>
                </a:solidFill>
              </a:rPr>
              <a:t>U600 series SF </a:t>
            </a:r>
            <a:r>
              <a:rPr lang="en-US" sz="1600" dirty="0">
                <a:solidFill>
                  <a:schemeClr val="tx1"/>
                </a:solidFill>
              </a:rPr>
              <a:t>message code </a:t>
            </a:r>
            <a:r>
              <a:rPr lang="en-US" sz="1600" dirty="0" smtClean="0">
                <a:solidFill>
                  <a:schemeClr val="tx1"/>
                </a:solidFill>
              </a:rPr>
              <a:t>as directed by </a:t>
            </a:r>
            <a:r>
              <a:rPr lang="en-US" sz="1600" dirty="0">
                <a:solidFill>
                  <a:schemeClr val="tx1"/>
                </a:solidFill>
              </a:rPr>
              <a:t>the medical assistance vendor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</a:p>
          <a:p>
            <a:pPr lvl="1">
              <a:buFont typeface="Arial" panose="020B0604020202020204" pitchFamily="34" charset="0"/>
              <a:buChar char="−"/>
            </a:pPr>
            <a:r>
              <a:rPr lang="en-US" sz="1400" dirty="0" smtClean="0">
                <a:solidFill>
                  <a:schemeClr val="tx1"/>
                </a:solidFill>
              </a:rPr>
              <a:t>The surrogate Host processor does not have any details regarding why a claim is flagged with a U600 series SF message code.</a:t>
            </a:r>
          </a:p>
          <a:p>
            <a:pPr lvl="1">
              <a:buFont typeface="Arial" panose="020B0604020202020204" pitchFamily="34" charset="0"/>
              <a:buChar char="−"/>
            </a:pPr>
            <a:endParaRPr lang="en-US" sz="1400" dirty="0">
              <a:solidFill>
                <a:schemeClr val="tx1"/>
              </a:solidFill>
            </a:endParaRPr>
          </a:p>
          <a:p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0022" y="3222493"/>
            <a:ext cx="8424153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2">
                  <a:lumMod val="50000"/>
                </a:schemeClr>
              </a:buClr>
            </a:pPr>
            <a:endParaRPr lang="en-US" sz="1600" dirty="0" smtClean="0"/>
          </a:p>
          <a:p>
            <a:pPr marL="285750" indent="-285750"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31775" indent="-231775"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Contacts </a:t>
            </a:r>
            <a:r>
              <a:rPr lang="en-US" sz="1600" dirty="0"/>
              <a:t>the medical assistance vendor to understand why a claim was flagged with the U600 SF message </a:t>
            </a:r>
            <a:r>
              <a:rPr lang="en-US" sz="1600" dirty="0" smtClean="0"/>
              <a:t>code and to request claim-specific information.</a:t>
            </a:r>
            <a:endParaRPr lang="en-US" sz="1600" dirty="0"/>
          </a:p>
          <a:p>
            <a:pPr marL="231775" indent="-231775"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Determines </a:t>
            </a:r>
            <a:r>
              <a:rPr lang="en-US" sz="1600" dirty="0"/>
              <a:t>if the claim should be paid or denied</a:t>
            </a:r>
            <a:r>
              <a:rPr lang="en-US" sz="1600" dirty="0" smtClean="0"/>
              <a:t>.</a:t>
            </a:r>
          </a:p>
          <a:p>
            <a:pPr marL="231775" indent="-231775"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31775" indent="-231775"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0" lvl="1">
              <a:spcBef>
                <a:spcPts val="1200"/>
              </a:spcBef>
            </a:pPr>
            <a:endParaRPr lang="en-US" sz="1600" strike="sngStrike"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445489" y="2026683"/>
            <a:ext cx="6611908" cy="323165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en-US" b="1" i="1" dirty="0" smtClean="0">
                <a:solidFill>
                  <a:schemeClr val="accent2"/>
                </a:solidFill>
              </a:rPr>
              <a:t>Surrogate Host Responsibilities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5489" y="3404295"/>
            <a:ext cx="5413459" cy="323165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en-US" b="1" i="1" dirty="0" smtClean="0">
                <a:solidFill>
                  <a:schemeClr val="accent2"/>
                </a:solidFill>
              </a:rPr>
              <a:t>Control/Home Plan Responsibilities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2118" y="1304583"/>
            <a:ext cx="4511235" cy="323165"/>
          </a:xfrm>
          <a:prstGeom prst="rect">
            <a:avLst/>
          </a:prstGeom>
          <a:noFill/>
        </p:spPr>
        <p:txBody>
          <a:bodyPr wrap="none" lIns="0" tIns="0" rtlCol="0">
            <a:spAutoFit/>
          </a:bodyPr>
          <a:lstStyle/>
          <a:p>
            <a:r>
              <a:rPr lang="en-US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Blue Cross Blue Shield Global Core</a:t>
            </a:r>
            <a:endParaRPr lang="en-US" i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8261" y="4756804"/>
            <a:ext cx="4837073" cy="323165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en-US" b="1" i="1" dirty="0" smtClean="0">
                <a:solidFill>
                  <a:schemeClr val="accent2"/>
                </a:solidFill>
              </a:rPr>
              <a:t>Medical Assistant Vendor Responsibilities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3463" y="5229615"/>
            <a:ext cx="8368686" cy="784830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marL="285750" lvl="1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Reviews all claims for fraud and abuse and assigns the </a:t>
            </a:r>
            <a:r>
              <a:rPr lang="en-US" sz="1600" dirty="0"/>
              <a:t>appropriate indicator to the claim when it potentially involves fraud and/or abuse.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Contacts the provider when the Control/Home Plan sends a medical records request.</a:t>
            </a:r>
          </a:p>
        </p:txBody>
      </p:sp>
    </p:spTree>
    <p:extLst>
      <p:ext uri="{BB962C8B-B14F-4D97-AF65-F5344CB8AC3E}">
        <p14:creationId xmlns:p14="http://schemas.microsoft.com/office/powerpoint/2010/main" val="152877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389219" y="2608262"/>
            <a:ext cx="8229600" cy="646331"/>
          </a:xfrm>
        </p:spPr>
        <p:txBody>
          <a:bodyPr lIns="91440" tIns="45720" rIns="91440" bIns="45720">
            <a:spAutoFit/>
          </a:bodyPr>
          <a:lstStyle/>
          <a:p>
            <a:pPr mar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b="1" dirty="0" smtClean="0">
                <a:solidFill>
                  <a:srgbClr val="417191"/>
                </a:solidFill>
              </a:rPr>
              <a:t>The Par/Host Plan’s provider education should include, but not be limited to:</a:t>
            </a:r>
          </a:p>
        </p:txBody>
      </p:sp>
      <p:sp>
        <p:nvSpPr>
          <p:cNvPr id="37893" name="Rectangle 7"/>
          <p:cNvSpPr>
            <a:spLocks noGrp="1" noChangeArrowheads="1"/>
          </p:cNvSpPr>
          <p:nvPr>
            <p:ph type="title"/>
          </p:nvPr>
        </p:nvSpPr>
        <p:spPr>
          <a:xfrm>
            <a:off x="447676" y="817028"/>
            <a:ext cx="8229600" cy="68118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2400" dirty="0" smtClean="0"/>
              <a:t>Provider Education</a:t>
            </a:r>
          </a:p>
        </p:txBody>
      </p:sp>
      <p:sp>
        <p:nvSpPr>
          <p:cNvPr id="38918" name="Rectangle 3"/>
          <p:cNvSpPr>
            <a:spLocks noChangeArrowheads="1"/>
          </p:cNvSpPr>
          <p:nvPr/>
        </p:nvSpPr>
        <p:spPr bwMode="auto">
          <a:xfrm>
            <a:off x="478235" y="3270204"/>
            <a:ext cx="8189913" cy="3321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 marL="227013" indent="-227013" eaLnBrk="0" hangingPunct="0">
              <a:lnSpc>
                <a:spcPts val="2000"/>
              </a:lnSpc>
              <a:spcBef>
                <a:spcPct val="3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0" i="0" dirty="0">
                <a:latin typeface="Arial" pitchFamily="34" charset="0"/>
                <a:cs typeface="Arial" pitchFamily="34" charset="0"/>
              </a:rPr>
              <a:t>Any new or future Inter-Plan Programs products or </a:t>
            </a: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processes.</a:t>
            </a:r>
            <a:endParaRPr lang="en-US" sz="1400" b="0" i="0" dirty="0">
              <a:latin typeface="Arial" pitchFamily="34" charset="0"/>
              <a:cs typeface="Arial" pitchFamily="34" charset="0"/>
            </a:endParaRPr>
          </a:p>
          <a:p>
            <a:pPr marL="227013" indent="-227013" eaLnBrk="0" hangingPunct="0">
              <a:lnSpc>
                <a:spcPts val="2000"/>
              </a:lnSpc>
              <a:spcBef>
                <a:spcPct val="3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0" i="0" dirty="0">
                <a:latin typeface="Arial" pitchFamily="34" charset="0"/>
                <a:cs typeface="Arial" pitchFamily="34" charset="0"/>
              </a:rPr>
              <a:t>Medicare-related </a:t>
            </a: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claims.</a:t>
            </a:r>
            <a:endParaRPr lang="en-US" sz="1400" b="0" i="0" dirty="0">
              <a:latin typeface="Arial" pitchFamily="34" charset="0"/>
              <a:cs typeface="Arial" pitchFamily="34" charset="0"/>
            </a:endParaRPr>
          </a:p>
          <a:p>
            <a:pPr marL="227013" indent="-227013" eaLnBrk="0" hangingPunct="0">
              <a:lnSpc>
                <a:spcPts val="2000"/>
              </a:lnSpc>
              <a:spcBef>
                <a:spcPct val="3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0" i="0" dirty="0">
                <a:latin typeface="Arial" pitchFamily="34" charset="0"/>
                <a:cs typeface="Arial" pitchFamily="34" charset="0"/>
              </a:rPr>
              <a:t>Medicare Advantage</a:t>
            </a: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*.</a:t>
            </a:r>
          </a:p>
          <a:p>
            <a:pPr marL="227013" indent="-227013" eaLnBrk="0" hangingPunct="0">
              <a:lnSpc>
                <a:spcPts val="2000"/>
              </a:lnSpc>
              <a:spcBef>
                <a:spcPct val="3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Medicaid*.</a:t>
            </a:r>
            <a:endParaRPr lang="en-US" sz="1400" b="0" i="0" dirty="0">
              <a:latin typeface="Arial" pitchFamily="34" charset="0"/>
              <a:cs typeface="Arial" pitchFamily="34" charset="0"/>
            </a:endParaRPr>
          </a:p>
          <a:p>
            <a:pPr marL="227013" indent="-227013" eaLnBrk="0" hangingPunct="0">
              <a:lnSpc>
                <a:spcPts val="2000"/>
              </a:lnSpc>
              <a:spcBef>
                <a:spcPct val="3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0" i="0" dirty="0">
                <a:latin typeface="Arial" pitchFamily="34" charset="0"/>
                <a:cs typeface="Arial" pitchFamily="34" charset="0"/>
              </a:rPr>
              <a:t>Consumer-Directed Health Plans (CDHP) and branded healthcare debit cards</a:t>
            </a: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*.</a:t>
            </a:r>
            <a:endParaRPr lang="en-US" sz="1400" b="0" i="0" dirty="0">
              <a:latin typeface="Arial" pitchFamily="34" charset="0"/>
              <a:cs typeface="Arial" pitchFamily="34" charset="0"/>
            </a:endParaRPr>
          </a:p>
          <a:p>
            <a:pPr marL="227013" indent="-227013" eaLnBrk="0" hangingPunct="0">
              <a:lnSpc>
                <a:spcPts val="2000"/>
              </a:lnSpc>
              <a:spcBef>
                <a:spcPct val="3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0" i="0" dirty="0">
                <a:latin typeface="Arial" pitchFamily="34" charset="0"/>
                <a:cs typeface="Arial" pitchFamily="34" charset="0"/>
              </a:rPr>
              <a:t>Claim filing </a:t>
            </a: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instructions.</a:t>
            </a:r>
            <a:endParaRPr lang="en-US" sz="1400" b="0" i="0" dirty="0">
              <a:latin typeface="Arial" pitchFamily="34" charset="0"/>
              <a:cs typeface="Arial" pitchFamily="34" charset="0"/>
            </a:endParaRPr>
          </a:p>
          <a:p>
            <a:pPr marL="227013" indent="-227013" eaLnBrk="0" hangingPunct="0">
              <a:lnSpc>
                <a:spcPts val="2000"/>
              </a:lnSpc>
              <a:spcBef>
                <a:spcPct val="3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0" i="0" dirty="0">
                <a:latin typeface="Arial" pitchFamily="34" charset="0"/>
                <a:cs typeface="Arial" pitchFamily="34" charset="0"/>
              </a:rPr>
              <a:t>Verifying </a:t>
            </a: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eligibility and claims status.</a:t>
            </a:r>
            <a:endParaRPr lang="en-US" sz="1400" b="0" i="0" dirty="0">
              <a:latin typeface="Arial" pitchFamily="34" charset="0"/>
              <a:cs typeface="Arial" pitchFamily="34" charset="0"/>
            </a:endParaRPr>
          </a:p>
          <a:p>
            <a:pPr marL="227013" indent="-227013" eaLnBrk="0" hangingPunct="0">
              <a:lnSpc>
                <a:spcPts val="2000"/>
              </a:lnSpc>
              <a:spcBef>
                <a:spcPct val="3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Obtaining pre-service reviews.</a:t>
            </a:r>
            <a:endParaRPr lang="en-US" sz="1400" b="0" i="0" dirty="0">
              <a:latin typeface="Arial" pitchFamily="34" charset="0"/>
              <a:cs typeface="Arial" pitchFamily="34" charset="0"/>
            </a:endParaRPr>
          </a:p>
          <a:p>
            <a:pPr marL="227013" indent="-227013" eaLnBrk="0" hangingPunct="0">
              <a:lnSpc>
                <a:spcPts val="2000"/>
              </a:lnSpc>
              <a:spcBef>
                <a:spcPct val="35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0" i="0" dirty="0">
                <a:latin typeface="Arial" pitchFamily="34" charset="0"/>
                <a:cs typeface="Arial" pitchFamily="34" charset="0"/>
              </a:rPr>
              <a:t>Who to contact with questions and </a:t>
            </a: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inquiries.</a:t>
            </a:r>
            <a:endParaRPr lang="en-US" sz="1400" b="0" i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919" name="Rectangle 3"/>
          <p:cNvSpPr>
            <a:spLocks noChangeArrowheads="1"/>
          </p:cNvSpPr>
          <p:nvPr/>
        </p:nvSpPr>
        <p:spPr bwMode="auto">
          <a:xfrm>
            <a:off x="522569" y="6455655"/>
            <a:ext cx="81899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 marL="227013" indent="-227013" algn="r" eaLnBrk="0" hangingPunct="0">
              <a:lnSpc>
                <a:spcPct val="90000"/>
              </a:lnSpc>
              <a:spcBef>
                <a:spcPct val="35000"/>
              </a:spcBef>
              <a:buClr>
                <a:srgbClr val="0091CA"/>
              </a:buClr>
              <a:buSzPct val="100000"/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*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applies whether or not the Plan offers such products locally</a:t>
            </a:r>
            <a:r>
              <a:rPr lang="en-US" sz="900" b="1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317853" y="1305038"/>
            <a:ext cx="8394628" cy="1166700"/>
          </a:xfrm>
          <a:prstGeom prst="roundRect">
            <a:avLst>
              <a:gd name="adj" fmla="val 13345"/>
            </a:avLst>
          </a:prstGeom>
          <a:solidFill>
            <a:schemeClr val="tx2"/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2880" tIns="0" anchor="ctr" anchorCtr="0"/>
          <a:lstStyle/>
          <a:p>
            <a:pPr eaLnBrk="0" hangingPunct="0">
              <a:lnSpc>
                <a:spcPts val="2100"/>
              </a:lnSpc>
              <a:spcBef>
                <a:spcPct val="60000"/>
              </a:spcBef>
              <a:buClr>
                <a:srgbClr val="0091CA"/>
              </a:buClr>
              <a:buSzPct val="100000"/>
              <a:buFont typeface="ヒラギノ角ゴ Pro W3"/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Inter-Plan Programs policy requires Par/Host Plans to educate all participating providers at least once every six months about Inter-Plan </a:t>
            </a:r>
            <a:r>
              <a:rPr lang="en-US" dirty="0">
                <a:latin typeface="Arial" pitchFamily="34" charset="0"/>
                <a:cs typeface="Arial" pitchFamily="34" charset="0"/>
              </a:rPr>
              <a:t>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rograms processes and products using BCBSA-developed or comparable provider education materials.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101268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429629" y="1735745"/>
            <a:ext cx="8375650" cy="4381546"/>
          </a:xfrm>
        </p:spPr>
        <p:txBody>
          <a:bodyPr/>
          <a:lstStyle/>
          <a:p>
            <a:pPr marL="231775" indent="-231775">
              <a:lnSpc>
                <a:spcPct val="85000"/>
              </a:lnSpc>
              <a:spcBef>
                <a:spcPct val="0"/>
              </a:spcBef>
              <a:spcAft>
                <a:spcPct val="80000"/>
              </a:spcAft>
            </a:pPr>
            <a:r>
              <a:rPr lang="en-US" sz="1800" dirty="0">
                <a:hlinkClick r:id="rId3"/>
              </a:rPr>
              <a:t>BlueWeb Home Page</a:t>
            </a:r>
            <a:r>
              <a:rPr lang="en-US" sz="1800" dirty="0"/>
              <a:t>:  </a:t>
            </a:r>
            <a:endParaRPr lang="en-US" sz="1800" dirty="0" smtClean="0"/>
          </a:p>
          <a:p>
            <a:pPr marL="523875" lvl="1" indent="-231775">
              <a:lnSpc>
                <a:spcPct val="85000"/>
              </a:lnSpc>
              <a:spcBef>
                <a:spcPct val="0"/>
              </a:spcBef>
              <a:spcAft>
                <a:spcPct val="80000"/>
              </a:spcAft>
            </a:pPr>
            <a:r>
              <a:rPr lang="en-US" sz="1600" dirty="0" smtClean="0"/>
              <a:t>For </a:t>
            </a:r>
            <a:r>
              <a:rPr lang="en-US" sz="1600" dirty="0"/>
              <a:t>new BlueWeb users, to create a new account, follow the </a:t>
            </a:r>
            <a:r>
              <a:rPr lang="en-US" sz="1600" dirty="0" smtClean="0"/>
              <a:t>link above and </a:t>
            </a:r>
            <a:r>
              <a:rPr lang="en-US" sz="1600" dirty="0"/>
              <a:t>click “Don’t have an account? You can create one here.” </a:t>
            </a:r>
          </a:p>
          <a:p>
            <a:pPr marL="168275" indent="-168275">
              <a:spcBef>
                <a:spcPct val="0"/>
              </a:spcBef>
              <a:spcAft>
                <a:spcPct val="80000"/>
              </a:spcAft>
            </a:pPr>
            <a:r>
              <a:rPr lang="en-US" sz="1800" dirty="0" smtClean="0"/>
              <a:t>To </a:t>
            </a:r>
            <a:r>
              <a:rPr lang="en-US" sz="1800" dirty="0"/>
              <a:t>learn more about </a:t>
            </a:r>
            <a:r>
              <a:rPr lang="en-US" sz="1800" dirty="0" smtClean="0"/>
              <a:t>Control/Home </a:t>
            </a:r>
            <a:r>
              <a:rPr lang="en-US" sz="1800" dirty="0"/>
              <a:t>and </a:t>
            </a:r>
            <a:r>
              <a:rPr lang="en-US" sz="1800" dirty="0" smtClean="0"/>
              <a:t>Par/Host </a:t>
            </a:r>
            <a:r>
              <a:rPr lang="en-US" sz="1800" dirty="0"/>
              <a:t>Plan responsibilities visit BlueWeb: </a:t>
            </a:r>
          </a:p>
          <a:p>
            <a:pPr marL="727075" lvl="1" indent="-193675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hlinkClick r:id="rId4"/>
              </a:rPr>
              <a:t>Inter-Plan Programs Manual</a:t>
            </a:r>
            <a:endParaRPr lang="en-US" sz="1600" dirty="0" smtClean="0"/>
          </a:p>
          <a:p>
            <a:pPr marL="1009650" lvl="2" indent="-193675">
              <a:spcBef>
                <a:spcPts val="0"/>
              </a:spcBef>
              <a:spcAft>
                <a:spcPts val="600"/>
              </a:spcAft>
            </a:pPr>
            <a:r>
              <a:rPr lang="en-US" sz="1400" dirty="0" smtClean="0"/>
              <a:t>Inter-Plan Programs Policies and Provisions</a:t>
            </a:r>
          </a:p>
          <a:p>
            <a:pPr marL="1009650" lvl="2" indent="-193675">
              <a:spcBef>
                <a:spcPts val="0"/>
              </a:spcBef>
              <a:spcAft>
                <a:spcPts val="600"/>
              </a:spcAft>
            </a:pPr>
            <a:r>
              <a:rPr lang="en-US" sz="1400" dirty="0" smtClean="0"/>
              <a:t>Provider Relations/Care Management </a:t>
            </a:r>
          </a:p>
          <a:p>
            <a:pPr marL="1009650" lvl="2" indent="-193675">
              <a:spcBef>
                <a:spcPts val="0"/>
              </a:spcBef>
              <a:spcAft>
                <a:spcPts val="600"/>
              </a:spcAft>
            </a:pPr>
            <a:r>
              <a:rPr lang="en-US" sz="1400" dirty="0" smtClean="0"/>
              <a:t>Fraud Investigations Activities</a:t>
            </a:r>
          </a:p>
          <a:p>
            <a:pPr marL="1009650" lvl="2" indent="-193675">
              <a:spcBef>
                <a:spcPts val="0"/>
              </a:spcBef>
              <a:spcAft>
                <a:spcPts val="600"/>
              </a:spcAft>
            </a:pPr>
            <a:r>
              <a:rPr lang="en-US" sz="1400" dirty="0" smtClean="0"/>
              <a:t>Escalation Process</a:t>
            </a:r>
            <a:endParaRPr lang="en-US" sz="1400" dirty="0"/>
          </a:p>
          <a:p>
            <a:pPr marL="727075" lvl="1" indent="-193675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hlinkClick r:id="rId5"/>
              </a:rPr>
              <a:t>BlueSquared Business and Operations Resources</a:t>
            </a:r>
            <a:endParaRPr lang="en-US" sz="1600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47674" y="1325048"/>
            <a:ext cx="8562975" cy="600075"/>
          </a:xfrm>
        </p:spPr>
        <p:txBody>
          <a:bodyPr/>
          <a:lstStyle/>
          <a:p>
            <a:r>
              <a:rPr lang="en-US" sz="1800" dirty="0" smtClean="0"/>
              <a:t>To learn more about the Inter-Plan Program, visit BlueWeb. </a:t>
            </a:r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807881"/>
            <a:ext cx="8229600" cy="5238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2400" dirty="0" smtClean="0"/>
              <a:t>Resources for More Information</a:t>
            </a:r>
          </a:p>
        </p:txBody>
      </p:sp>
    </p:spTree>
    <p:extLst>
      <p:ext uri="{BB962C8B-B14F-4D97-AF65-F5344CB8AC3E}">
        <p14:creationId xmlns:p14="http://schemas.microsoft.com/office/powerpoint/2010/main" val="1070012307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/>
          <p:cNvSpPr>
            <a:spLocks noGrp="1"/>
          </p:cNvSpPr>
          <p:nvPr>
            <p:ph idx="13"/>
          </p:nvPr>
        </p:nvSpPr>
        <p:spPr>
          <a:xfrm>
            <a:off x="447675" y="1383325"/>
            <a:ext cx="8239125" cy="685800"/>
          </a:xfrm>
        </p:spPr>
        <p:txBody>
          <a:bodyPr/>
          <a:lstStyle/>
          <a:p>
            <a:r>
              <a:rPr lang="en-US" sz="1800" dirty="0" smtClean="0"/>
              <a:t>This lesson will cover Control/Home and Par/Host Plan responsibilities including:</a:t>
            </a:r>
            <a:endParaRPr lang="en-US" dirty="0"/>
          </a:p>
        </p:txBody>
      </p:sp>
      <p:sp>
        <p:nvSpPr>
          <p:cNvPr id="5125" name="Rectangle 8"/>
          <p:cNvSpPr>
            <a:spLocks noGrp="1" noChangeArrowheads="1"/>
          </p:cNvSpPr>
          <p:nvPr>
            <p:ph type="title"/>
          </p:nvPr>
        </p:nvSpPr>
        <p:spPr>
          <a:xfrm>
            <a:off x="449263" y="809132"/>
            <a:ext cx="8229600" cy="46707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Control/Home and Par/Host Plan Responsibilities</a:t>
            </a:r>
          </a:p>
        </p:txBody>
      </p:sp>
      <p:sp>
        <p:nvSpPr>
          <p:cNvPr id="6162" name="Rectangle 3"/>
          <p:cNvSpPr>
            <a:spLocks noChangeArrowheads="1"/>
          </p:cNvSpPr>
          <p:nvPr/>
        </p:nvSpPr>
        <p:spPr bwMode="auto">
          <a:xfrm>
            <a:off x="1218406" y="2788922"/>
            <a:ext cx="4478338" cy="41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>
              <a:spcBef>
                <a:spcPct val="85000"/>
              </a:spcBef>
              <a:buClr>
                <a:srgbClr val="0091CA"/>
              </a:buClr>
              <a:buSzPct val="100000"/>
            </a:pPr>
            <a:r>
              <a:rPr lang="en-US" sz="1800" b="0" i="0" dirty="0" smtClean="0">
                <a:latin typeface="Arial" pitchFamily="34" charset="0"/>
                <a:cs typeface="Arial" pitchFamily="34" charset="0"/>
              </a:rPr>
              <a:t>Eligibility </a:t>
            </a:r>
            <a:r>
              <a:rPr lang="en-US" sz="1800" b="0" i="0" dirty="0">
                <a:latin typeface="Arial" pitchFamily="34" charset="0"/>
                <a:cs typeface="Arial" pitchFamily="34" charset="0"/>
              </a:rPr>
              <a:t>and Benefits</a:t>
            </a:r>
          </a:p>
        </p:txBody>
      </p:sp>
      <p:sp>
        <p:nvSpPr>
          <p:cNvPr id="6160" name="Rectangle 3"/>
          <p:cNvSpPr>
            <a:spLocks noChangeArrowheads="1"/>
          </p:cNvSpPr>
          <p:nvPr/>
        </p:nvSpPr>
        <p:spPr bwMode="auto">
          <a:xfrm>
            <a:off x="1218406" y="3443911"/>
            <a:ext cx="3851275" cy="123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>
              <a:spcBef>
                <a:spcPct val="85000"/>
              </a:spcBef>
              <a:buClr>
                <a:srgbClr val="0091CA"/>
              </a:buClr>
              <a:buSzPct val="100000"/>
            </a:pPr>
            <a:r>
              <a:rPr lang="en-US" sz="1800" b="0" i="0" dirty="0" smtClean="0">
                <a:latin typeface="Arial" pitchFamily="34" charset="0"/>
                <a:cs typeface="Arial" pitchFamily="34" charset="0"/>
              </a:rPr>
              <a:t>Care </a:t>
            </a:r>
            <a:r>
              <a:rPr lang="en-US" sz="1800" b="0" i="0" dirty="0">
                <a:latin typeface="Arial" pitchFamily="34" charset="0"/>
                <a:cs typeface="Arial" pitchFamily="34" charset="0"/>
              </a:rPr>
              <a:t>Management</a:t>
            </a:r>
          </a:p>
          <a:p>
            <a:pPr marL="231775" lvl="1" indent="-231775">
              <a:spcBef>
                <a:spcPct val="35000"/>
              </a:spcBef>
              <a:buClr>
                <a:srgbClr val="0091CA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Pre-Service Review</a:t>
            </a:r>
            <a:endParaRPr lang="en-US" sz="1400" b="0" i="0" dirty="0">
              <a:latin typeface="Arial" pitchFamily="34" charset="0"/>
              <a:cs typeface="Arial" pitchFamily="34" charset="0"/>
            </a:endParaRPr>
          </a:p>
          <a:p>
            <a:pPr marL="231775" lvl="1" indent="-231775">
              <a:spcBef>
                <a:spcPct val="35000"/>
              </a:spcBef>
              <a:buClr>
                <a:srgbClr val="0091CA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400" b="0" i="0" dirty="0">
                <a:latin typeface="Arial" pitchFamily="34" charset="0"/>
                <a:cs typeface="Arial" pitchFamily="34" charset="0"/>
              </a:rPr>
              <a:t>Medical Policy</a:t>
            </a:r>
          </a:p>
        </p:txBody>
      </p:sp>
      <p:sp>
        <p:nvSpPr>
          <p:cNvPr id="6158" name="Rectangle 3"/>
          <p:cNvSpPr>
            <a:spLocks noChangeArrowheads="1"/>
          </p:cNvSpPr>
          <p:nvPr/>
        </p:nvSpPr>
        <p:spPr bwMode="auto">
          <a:xfrm>
            <a:off x="1210200" y="4460465"/>
            <a:ext cx="4972242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>
              <a:spcBef>
                <a:spcPct val="85000"/>
              </a:spcBef>
              <a:buClr>
                <a:srgbClr val="0091CA"/>
              </a:buClr>
              <a:buSzPct val="100000"/>
            </a:pPr>
            <a:r>
              <a:rPr lang="en-US" sz="1800" b="0" i="0" dirty="0" smtClean="0">
                <a:latin typeface="Arial" pitchFamily="34" charset="0"/>
                <a:cs typeface="Arial" pitchFamily="34" charset="0"/>
              </a:rPr>
              <a:t>Claim Handling </a:t>
            </a:r>
            <a:endParaRPr lang="en-US" sz="1800" b="0" i="0" strike="sngStrike" dirty="0" smtClean="0">
              <a:latin typeface="Arial" pitchFamily="34" charset="0"/>
              <a:cs typeface="Arial" pitchFamily="34" charset="0"/>
            </a:endParaRPr>
          </a:p>
          <a:p>
            <a:pPr marL="231775" lvl="1" indent="-231775">
              <a:spcBef>
                <a:spcPct val="35000"/>
              </a:spcBef>
              <a:buClr>
                <a:srgbClr val="0091CA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Claim Filing</a:t>
            </a:r>
          </a:p>
          <a:p>
            <a:pPr marL="231775" lvl="1" indent="-231775">
              <a:spcBef>
                <a:spcPct val="35000"/>
              </a:spcBef>
              <a:buClr>
                <a:srgbClr val="0091CA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Pricing</a:t>
            </a:r>
          </a:p>
          <a:p>
            <a:pPr marL="231775" lvl="1" indent="-231775">
              <a:spcBef>
                <a:spcPct val="35000"/>
              </a:spcBef>
              <a:buClr>
                <a:srgbClr val="0091CA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Processing</a:t>
            </a:r>
          </a:p>
          <a:p>
            <a:pPr marL="231775" lvl="1" indent="-231775">
              <a:spcBef>
                <a:spcPct val="35000"/>
              </a:spcBef>
              <a:buClr>
                <a:srgbClr val="0091CA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Medical Records</a:t>
            </a:r>
            <a:endParaRPr lang="en-US" sz="1400" b="0" i="0" dirty="0" smtClean="0">
              <a:latin typeface="Arial" pitchFamily="34" charset="0"/>
              <a:cs typeface="Arial" pitchFamily="34" charset="0"/>
            </a:endParaRPr>
          </a:p>
          <a:p>
            <a:pPr marL="231775" lvl="1" indent="-231775">
              <a:spcBef>
                <a:spcPct val="35000"/>
              </a:spcBef>
              <a:buClr>
                <a:srgbClr val="0091CA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Payment</a:t>
            </a:r>
            <a:endParaRPr lang="en-US" sz="1400" b="0" i="0" dirty="0">
              <a:latin typeface="Arial" pitchFamily="34" charset="0"/>
              <a:cs typeface="Arial" pitchFamily="34" charset="0"/>
            </a:endParaRPr>
          </a:p>
          <a:p>
            <a:pPr marL="231775" lvl="1" indent="-231775">
              <a:spcBef>
                <a:spcPct val="35000"/>
              </a:spcBef>
              <a:buClr>
                <a:srgbClr val="0091CA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400" b="0" i="0" dirty="0">
                <a:latin typeface="Arial" pitchFamily="34" charset="0"/>
                <a:cs typeface="Arial" pitchFamily="34" charset="0"/>
              </a:rPr>
              <a:t>Claim Appeals</a:t>
            </a:r>
          </a:p>
        </p:txBody>
      </p:sp>
      <p:pic>
        <p:nvPicPr>
          <p:cNvPr id="6159" name="Picture 80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617" y="2800574"/>
            <a:ext cx="39370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6" name="Rectangle 3"/>
          <p:cNvSpPr>
            <a:spLocks noChangeArrowheads="1"/>
          </p:cNvSpPr>
          <p:nvPr/>
        </p:nvSpPr>
        <p:spPr bwMode="auto">
          <a:xfrm>
            <a:off x="4842798" y="2179005"/>
            <a:ext cx="3571875" cy="6099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45714" rIns="91429" bIns="45714"/>
          <a:lstStyle/>
          <a:p>
            <a:pPr marL="0" lvl="1">
              <a:spcBef>
                <a:spcPct val="85000"/>
              </a:spcBef>
              <a:buClr>
                <a:srgbClr val="0091CA"/>
              </a:buClr>
              <a:buSzPct val="100000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Fraud Investigation Activities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80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1175" y="2732379"/>
            <a:ext cx="39370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18406" y="2231423"/>
            <a:ext cx="4459063" cy="323165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en-US" dirty="0" smtClean="0"/>
              <a:t>General Responsibilities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42798" y="2804194"/>
            <a:ext cx="2041585" cy="323165"/>
          </a:xfrm>
          <a:prstGeom prst="rect">
            <a:avLst/>
          </a:prstGeom>
          <a:noFill/>
        </p:spPr>
        <p:txBody>
          <a:bodyPr wrap="none" lIns="0" tIns="0" rtlCol="0">
            <a:spAutoFit/>
          </a:bodyPr>
          <a:lstStyle/>
          <a:p>
            <a:pPr>
              <a:spcBef>
                <a:spcPct val="85000"/>
              </a:spcBef>
              <a:buClr>
                <a:srgbClr val="0091CA"/>
              </a:buClr>
              <a:buSzPct val="100000"/>
            </a:pPr>
            <a:r>
              <a:rPr lang="en-US" dirty="0">
                <a:latin typeface="Arial" pitchFamily="34" charset="0"/>
                <a:cs typeface="Arial" pitchFamily="34" charset="0"/>
              </a:rPr>
              <a:t>Provider Education</a:t>
            </a:r>
            <a:endParaRPr lang="en-US" sz="15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80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4007" y="2208107"/>
            <a:ext cx="39370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80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617" y="2185349"/>
            <a:ext cx="39370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80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818" y="3462986"/>
            <a:ext cx="39370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80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818" y="4493239"/>
            <a:ext cx="39370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09373532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325" y="787398"/>
            <a:ext cx="8229600" cy="681182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General Responsibilities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438150" y="1943576"/>
            <a:ext cx="4073930" cy="416001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rgbClr val="74B230"/>
              </a:buClr>
              <a:buSzPct val="100000"/>
              <a:buFont typeface="Wingdings" pitchFamily="2" charset="2"/>
              <a:buNone/>
            </a:pPr>
            <a:endParaRPr lang="en-US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rgbClr val="74B230"/>
              </a:buClr>
              <a:buSzPct val="100000"/>
              <a:buFont typeface="Wingdings" pitchFamily="2" charset="2"/>
              <a:buNone/>
            </a:pPr>
            <a:endParaRPr lang="en-US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rgbClr val="74B230"/>
              </a:buClr>
              <a:buSzPct val="100000"/>
              <a:buFont typeface="Wingdings" pitchFamily="2" charset="2"/>
              <a:buNone/>
            </a:pPr>
            <a:endParaRPr lang="en-US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rgbClr val="74B230"/>
              </a:buClr>
              <a:buSzPct val="100000"/>
              <a:buFont typeface="Wingdings" pitchFamily="2" charset="2"/>
              <a:buNone/>
            </a:pPr>
            <a:endParaRPr lang="en-US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rgbClr val="74B230"/>
              </a:buClr>
              <a:buSzPct val="100000"/>
              <a:buFont typeface="Wingdings" pitchFamily="2" charset="2"/>
              <a:buNone/>
            </a:pPr>
            <a:endParaRPr lang="en-US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rgbClr val="74B230"/>
              </a:buClr>
              <a:buSzPct val="100000"/>
              <a:buFont typeface="Wingdings" pitchFamily="2" charset="2"/>
              <a:buNone/>
            </a:pPr>
            <a:endParaRPr lang="en-US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rgbClr val="74B230"/>
              </a:buClr>
              <a:buSzPct val="100000"/>
              <a:buFont typeface="Wingdings" pitchFamily="2" charset="2"/>
              <a:buNone/>
            </a:pPr>
            <a:endParaRPr lang="en-US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rgbClr val="74B230"/>
              </a:buClr>
              <a:buSzPct val="100000"/>
              <a:buFont typeface="Wingdings" pitchFamily="2" charset="2"/>
              <a:buNone/>
            </a:pPr>
            <a:endParaRPr lang="en-US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rgbClr val="74B230"/>
              </a:buClr>
              <a:buSzPct val="100000"/>
              <a:buFont typeface="Wingdings" pitchFamily="2" charset="2"/>
              <a:buNone/>
            </a:pPr>
            <a:endParaRPr lang="en-US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rgbClr val="74B230"/>
              </a:buClr>
              <a:buSzPct val="100000"/>
              <a:buFont typeface="Wingdings" pitchFamily="2" charset="2"/>
              <a:buNone/>
            </a:pPr>
            <a:endParaRPr lang="en-US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57230" y="1957224"/>
            <a:ext cx="4165196" cy="416001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chemeClr val="accent2"/>
                </a:solidFill>
              </a:rPr>
              <a:t>Par/Host Plans</a:t>
            </a:r>
            <a:r>
              <a:rPr lang="en-US" sz="1600" dirty="0" smtClean="0">
                <a:solidFill>
                  <a:schemeClr val="accent2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are responsible for all  </a:t>
            </a:r>
            <a:r>
              <a:rPr lang="en-US" sz="1600" dirty="0">
                <a:solidFill>
                  <a:schemeClr val="tx1"/>
                </a:solidFill>
              </a:rPr>
              <a:t>provider-related functions and interactions with their providers. </a:t>
            </a:r>
          </a:p>
          <a:p>
            <a:pPr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8150" y="6158187"/>
            <a:ext cx="8343649" cy="646331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en-US" sz="1400" i="1" dirty="0" smtClean="0"/>
              <a:t>*</a:t>
            </a:r>
            <a:r>
              <a:rPr lang="en-US" sz="1100" i="1" dirty="0" smtClean="0"/>
              <a:t>An ancillary provider is a </a:t>
            </a:r>
            <a:r>
              <a:rPr lang="en-US" sz="1100" i="1" dirty="0"/>
              <a:t>durable medical equipment or home medical equipment company, an independent clinical laboratory, or a specialty pharmaceutical company. </a:t>
            </a:r>
            <a:endParaRPr lang="en-US" sz="1100" i="1" dirty="0" smtClean="0"/>
          </a:p>
          <a:p>
            <a:r>
              <a:rPr lang="en-US" sz="1400" i="1" dirty="0" smtClean="0"/>
              <a:t>**</a:t>
            </a:r>
            <a:r>
              <a:rPr lang="en-US" sz="1100" i="1" dirty="0" smtClean="0"/>
              <a:t>Refer </a:t>
            </a:r>
            <a:r>
              <a:rPr lang="en-US" sz="1100" i="1" dirty="0"/>
              <a:t>to Lesson 5 for more information on </a:t>
            </a:r>
            <a:r>
              <a:rPr lang="en-US" sz="1100" i="1" dirty="0" smtClean="0"/>
              <a:t>ancillary providers.</a:t>
            </a:r>
            <a:endParaRPr lang="en-US" sz="1100" i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sz="1800" dirty="0"/>
              <a:t>In Inter-Plan Programs, Plan accountabilities are divided as either Par/Host or Control/Home Plan responsibilities.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2350" y="2921956"/>
            <a:ext cx="4009730" cy="1866665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marL="231775" indent="-231775" eaLnBrk="0" hangingPunct="0">
              <a:lnSpc>
                <a:spcPct val="95000"/>
              </a:lnSpc>
              <a:spcBef>
                <a:spcPct val="45000"/>
              </a:spcBef>
              <a:buClr>
                <a:srgbClr val="74B230"/>
              </a:buClr>
              <a:buSzPct val="100000"/>
              <a:buFont typeface="Wingdings" pitchFamily="2" charset="2"/>
              <a:buNone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For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Members/Accounts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Control/Home Plans</a:t>
            </a:r>
            <a:r>
              <a:rPr lang="en-US" sz="12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231775" indent="-231775" eaLnBrk="0" hangingPunct="0">
              <a:lnSpc>
                <a:spcPct val="95000"/>
              </a:lnSpc>
              <a:spcBef>
                <a:spcPct val="45000"/>
              </a:spcBef>
              <a:buClr>
                <a:schemeClr val="accent2"/>
              </a:buClr>
              <a:buSzPct val="100000"/>
              <a:buFontTx/>
              <a:buChar char="•"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Control all aspects of benefit plan delivery.</a:t>
            </a:r>
          </a:p>
          <a:p>
            <a:pPr marL="231775" indent="-231775" eaLnBrk="0" hangingPunct="0">
              <a:lnSpc>
                <a:spcPct val="95000"/>
              </a:lnSpc>
              <a:spcBef>
                <a:spcPct val="45000"/>
              </a:spcBef>
              <a:buClr>
                <a:schemeClr val="accent2"/>
              </a:buClr>
              <a:buSzPct val="100000"/>
              <a:buFontTx/>
              <a:buChar char="•"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Issue member ID cards and Explanation of</a:t>
            </a:r>
            <a:br>
              <a:rPr lang="en-US" sz="1400" dirty="0">
                <a:latin typeface="Arial" pitchFamily="34" charset="0"/>
                <a:cs typeface="Arial" pitchFamily="34" charset="0"/>
              </a:rPr>
            </a:br>
            <a:r>
              <a:rPr lang="en-US" sz="1400" dirty="0">
                <a:latin typeface="Arial" pitchFamily="34" charset="0"/>
                <a:cs typeface="Arial" pitchFamily="34" charset="0"/>
              </a:rPr>
              <a:t>Benefits (EOBs).</a:t>
            </a:r>
          </a:p>
          <a:p>
            <a:pPr marL="231775" indent="-231775" eaLnBrk="0" hangingPunct="0">
              <a:lnSpc>
                <a:spcPct val="95000"/>
              </a:lnSpc>
              <a:spcBef>
                <a:spcPct val="45000"/>
              </a:spcBef>
              <a:buClr>
                <a:schemeClr val="accent2"/>
              </a:buClr>
              <a:buSzPct val="100000"/>
              <a:buFontTx/>
              <a:buChar char="•"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Handle all member and account inquiries.</a:t>
            </a:r>
          </a:p>
          <a:p>
            <a:pPr marL="231775" indent="-231775" eaLnBrk="0" hangingPunct="0">
              <a:lnSpc>
                <a:spcPct val="95000"/>
              </a:lnSpc>
              <a:spcBef>
                <a:spcPct val="45000"/>
              </a:spcBef>
              <a:buClr>
                <a:schemeClr val="accent2"/>
              </a:buClr>
              <a:buSzPct val="100000"/>
              <a:buFontTx/>
              <a:buChar char="•"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Adjudicate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claims according to member benefits.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6725" y="4829539"/>
            <a:ext cx="4077979" cy="1123384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rgbClr val="74B230"/>
              </a:buClr>
              <a:buSzPct val="100000"/>
              <a:buFont typeface="Wingdings" pitchFamily="2" charset="2"/>
              <a:buNone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For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Providers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Control/Home Plans</a:t>
            </a:r>
            <a:r>
              <a:rPr lang="en-US" sz="14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chemeClr val="accent2"/>
              </a:buClr>
              <a:buSzPct val="100000"/>
              <a:buFont typeface="Arial" pitchFamily="34" charset="0"/>
              <a:buChar char="•"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Provide eligibility and benefit determination.</a:t>
            </a:r>
          </a:p>
          <a:p>
            <a:pPr marL="231775" indent="-231775" eaLnBrk="0" hangingPunct="0">
              <a:lnSpc>
                <a:spcPct val="95000"/>
              </a:lnSpc>
              <a:spcBef>
                <a:spcPct val="60000"/>
              </a:spcBef>
              <a:buClr>
                <a:schemeClr val="accent2"/>
              </a:buClr>
              <a:buSzPct val="100000"/>
              <a:buFontTx/>
              <a:buChar char="•"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Handle utilization management / care management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4850" y="1989739"/>
            <a:ext cx="4045355" cy="784830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Control/Home Plans </a:t>
            </a:r>
            <a:r>
              <a:rPr lang="en-US" sz="1600" dirty="0"/>
              <a:t>are responsible for handling all interactions with their accounts, </a:t>
            </a:r>
            <a:r>
              <a:rPr lang="en-US" sz="1600" dirty="0" smtClean="0"/>
              <a:t>members and </a:t>
            </a:r>
            <a:r>
              <a:rPr lang="en-US" sz="1600" dirty="0"/>
              <a:t>other </a:t>
            </a:r>
            <a:r>
              <a:rPr lang="en-US" sz="1600" dirty="0" smtClean="0"/>
              <a:t>carriers. 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4652230" y="2913166"/>
            <a:ext cx="4129570" cy="2934650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marL="169863" indent="-169863" eaLnBrk="0" hangingPunct="0">
              <a:lnSpc>
                <a:spcPct val="95000"/>
              </a:lnSpc>
              <a:spcBef>
                <a:spcPct val="6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Service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all providers in their service areas.</a:t>
            </a:r>
          </a:p>
          <a:p>
            <a:pPr marL="573088" lvl="1" indent="-227013" eaLnBrk="0" hangingPunct="0">
              <a:lnSpc>
                <a:spcPct val="95000"/>
              </a:lnSpc>
              <a:spcBef>
                <a:spcPct val="30000"/>
              </a:spcBef>
              <a:buClr>
                <a:srgbClr val="417191"/>
              </a:buClr>
              <a:buSzPct val="100000"/>
              <a:buFontTx/>
              <a:buChar char="–"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Participating and nonparticipating.</a:t>
            </a:r>
          </a:p>
          <a:p>
            <a:pPr marL="573088" lvl="1" indent="-227013" eaLnBrk="0" hangingPunct="0">
              <a:lnSpc>
                <a:spcPct val="95000"/>
              </a:lnSpc>
              <a:spcBef>
                <a:spcPct val="30000"/>
              </a:spcBef>
              <a:buClr>
                <a:srgbClr val="417191"/>
              </a:buClr>
              <a:buSzPct val="100000"/>
              <a:buFontTx/>
              <a:buChar char="–"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Contracted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ancillary providers(*)(**).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marL="169863" indent="-169863" eaLnBrk="0" hangingPunct="0">
              <a:lnSpc>
                <a:spcPct val="95000"/>
              </a:lnSpc>
              <a:spcBef>
                <a:spcPct val="6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Respond to all claim-related inquiries from providers.</a:t>
            </a:r>
          </a:p>
          <a:p>
            <a:pPr marL="169863" indent="-169863" eaLnBrk="0" hangingPunct="0">
              <a:lnSpc>
                <a:spcPct val="95000"/>
              </a:lnSpc>
              <a:spcBef>
                <a:spcPct val="6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Manage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provider contracting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and education.</a:t>
            </a:r>
          </a:p>
          <a:p>
            <a:pPr marL="169863" indent="-169863" eaLnBrk="0" hangingPunct="0">
              <a:lnSpc>
                <a:spcPct val="95000"/>
              </a:lnSpc>
              <a:spcBef>
                <a:spcPct val="6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Receive and price claims (including those from non-contracted providers).</a:t>
            </a:r>
          </a:p>
          <a:p>
            <a:pPr marL="169863" indent="-169863" eaLnBrk="0" hangingPunct="0">
              <a:lnSpc>
                <a:spcPct val="95000"/>
              </a:lnSpc>
              <a:spcBef>
                <a:spcPct val="6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Reimburse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providers as appropriate.</a:t>
            </a:r>
          </a:p>
          <a:p>
            <a:endParaRPr lang="en-US" sz="14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7076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3"/>
          </p:nvPr>
        </p:nvSpPr>
        <p:spPr>
          <a:xfrm>
            <a:off x="457200" y="2433136"/>
            <a:ext cx="8229600" cy="685800"/>
          </a:xfrm>
        </p:spPr>
        <p:txBody>
          <a:bodyPr/>
          <a:lstStyle/>
          <a:p>
            <a:r>
              <a:rPr lang="en-US" sz="1800" dirty="0" smtClean="0"/>
              <a:t>There are two methods providers can use to verify eligibility and benefits: </a:t>
            </a:r>
            <a:endParaRPr lang="en-US" dirty="0"/>
          </a:p>
        </p:txBody>
      </p:sp>
      <p:sp>
        <p:nvSpPr>
          <p:cNvPr id="9222" name="Rectangle 15"/>
          <p:cNvSpPr>
            <a:spLocks noGrp="1" noChangeArrowheads="1"/>
          </p:cNvSpPr>
          <p:nvPr>
            <p:ph type="title"/>
          </p:nvPr>
        </p:nvSpPr>
        <p:spPr>
          <a:xfrm>
            <a:off x="468217" y="815019"/>
            <a:ext cx="8218583" cy="38438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2400" dirty="0" smtClean="0"/>
              <a:t>Eligibility and Benefits</a:t>
            </a:r>
            <a:br>
              <a:rPr lang="en-US" sz="2400" dirty="0" smtClean="0"/>
            </a:br>
            <a:endParaRPr lang="en-US" sz="1800" i="1" strike="sngStrike" dirty="0" smtClean="0">
              <a:latin typeface="+mn-lt"/>
            </a:endParaRPr>
          </a:p>
        </p:txBody>
      </p:sp>
      <p:sp>
        <p:nvSpPr>
          <p:cNvPr id="10243" name="Text Box 36"/>
          <p:cNvSpPr txBox="1">
            <a:spLocks noChangeArrowheads="1"/>
          </p:cNvSpPr>
          <p:nvPr/>
        </p:nvSpPr>
        <p:spPr bwMode="auto">
          <a:xfrm>
            <a:off x="336550" y="2914219"/>
            <a:ext cx="5878050" cy="180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1450" indent="-171450">
              <a:spcBef>
                <a:spcPct val="15000"/>
              </a:spcBef>
              <a:buClr>
                <a:srgbClr val="417191"/>
              </a:buClr>
              <a:buFontTx/>
              <a:buChar char="•"/>
            </a:pPr>
            <a:r>
              <a:rPr lang="en-US" sz="1800" b="1" i="0" dirty="0" smtClean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1800" b="1" i="0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BlueCard Eligibility Line (800.676.BLUE):</a:t>
            </a:r>
          </a:p>
          <a:p>
            <a:pPr marL="508000" lvl="1" indent="-222250">
              <a:spcBef>
                <a:spcPct val="15000"/>
              </a:spcBef>
              <a:spcAft>
                <a:spcPts val="600"/>
              </a:spcAft>
              <a:buClr>
                <a:srgbClr val="417191"/>
              </a:buClr>
              <a:buFont typeface="Arial" pitchFamily="34" charset="0"/>
              <a:buChar char="–"/>
            </a:pP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A centralized </a:t>
            </a:r>
            <a:r>
              <a:rPr lang="en-US" sz="1400" b="0" i="0" dirty="0">
                <a:latin typeface="Arial" pitchFamily="34" charset="0"/>
                <a:cs typeface="Arial" pitchFamily="34" charset="0"/>
              </a:rPr>
              <a:t>phone service that transfers providers to a member’s </a:t>
            </a: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Control/Home </a:t>
            </a:r>
            <a:r>
              <a:rPr lang="en-US" sz="1400" b="0" i="0" dirty="0">
                <a:latin typeface="Arial" pitchFamily="34" charset="0"/>
                <a:cs typeface="Arial" pitchFamily="34" charset="0"/>
              </a:rPr>
              <a:t>Plan to obtain eligibility, benefits </a:t>
            </a: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pre-service review </a:t>
            </a: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information</a:t>
            </a:r>
            <a:r>
              <a:rPr lang="en-US" sz="1400" b="0" i="0" dirty="0">
                <a:latin typeface="Arial" pitchFamily="34" charset="0"/>
                <a:cs typeface="Arial" pitchFamily="34" charset="0"/>
              </a:rPr>
              <a:t>. </a:t>
            </a:r>
          </a:p>
          <a:p>
            <a:pPr marL="508000" lvl="1" indent="-222250">
              <a:spcBef>
                <a:spcPct val="15000"/>
              </a:spcBef>
              <a:spcAft>
                <a:spcPts val="600"/>
              </a:spcAft>
              <a:buClr>
                <a:srgbClr val="417191"/>
              </a:buClr>
              <a:buFont typeface="Arial" pitchFamily="34" charset="0"/>
              <a:buChar char="–"/>
            </a:pPr>
            <a:r>
              <a:rPr lang="en-US" sz="1400" b="0" i="0" dirty="0">
                <a:latin typeface="Arial" pitchFamily="34" charset="0"/>
                <a:cs typeface="Arial" pitchFamily="34" charset="0"/>
              </a:rPr>
              <a:t>Plans provide BCBSA with the phone numbers necessary to route providers to the appropriate area </a:t>
            </a: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of </a:t>
            </a:r>
            <a:r>
              <a:rPr lang="en-US" sz="1400" b="0" i="0" dirty="0">
                <a:latin typeface="Arial" pitchFamily="34" charset="0"/>
                <a:cs typeface="Arial" pitchFamily="34" charset="0"/>
              </a:rPr>
              <a:t>the </a:t>
            </a: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Control/Home </a:t>
            </a:r>
            <a:r>
              <a:rPr lang="en-US" sz="1400" b="0" i="0" dirty="0">
                <a:latin typeface="Arial" pitchFamily="34" charset="0"/>
                <a:cs typeface="Arial" pitchFamily="34" charset="0"/>
              </a:rPr>
              <a:t>Plan </a:t>
            </a: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using the member’s prefix. </a:t>
            </a:r>
            <a:r>
              <a:rPr lang="en-US" sz="1400" b="0" i="0" strike="sngStrike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400" b="0" i="0" strike="sngStrike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6378373" y="5183003"/>
            <a:ext cx="2765627" cy="1322387"/>
            <a:chOff x="3746" y="3205"/>
            <a:chExt cx="2006" cy="833"/>
          </a:xfrm>
        </p:grpSpPr>
        <p:pic>
          <p:nvPicPr>
            <p:cNvPr id="10253" name="Picture 38" descr="MPj0433172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46" y="3205"/>
              <a:ext cx="987" cy="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54" name="Picture 39" descr="MPj0433172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65" y="3205"/>
              <a:ext cx="987" cy="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55" name="Line 40"/>
            <p:cNvSpPr>
              <a:spLocks noChangeShapeType="1"/>
            </p:cNvSpPr>
            <p:nvPr/>
          </p:nvSpPr>
          <p:spPr bwMode="auto">
            <a:xfrm>
              <a:off x="4567" y="3467"/>
              <a:ext cx="419" cy="0"/>
            </a:xfrm>
            <a:prstGeom prst="line">
              <a:avLst/>
            </a:prstGeom>
            <a:noFill/>
            <a:ln w="38100">
              <a:solidFill>
                <a:srgbClr val="0099CC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256" name="Line 41"/>
            <p:cNvSpPr>
              <a:spLocks noChangeShapeType="1"/>
            </p:cNvSpPr>
            <p:nvPr/>
          </p:nvSpPr>
          <p:spPr bwMode="auto">
            <a:xfrm flipH="1">
              <a:off x="4544" y="3604"/>
              <a:ext cx="419" cy="0"/>
            </a:xfrm>
            <a:prstGeom prst="line">
              <a:avLst/>
            </a:prstGeom>
            <a:noFill/>
            <a:ln w="38100">
              <a:solidFill>
                <a:srgbClr val="0099CC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0247" name="Text Box 36"/>
          <p:cNvSpPr txBox="1">
            <a:spLocks noChangeArrowheads="1"/>
          </p:cNvSpPr>
          <p:nvPr/>
        </p:nvSpPr>
        <p:spPr bwMode="auto">
          <a:xfrm>
            <a:off x="336550" y="4790820"/>
            <a:ext cx="6253162" cy="15881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1450" indent="-171450">
              <a:spcBef>
                <a:spcPct val="15000"/>
              </a:spcBef>
              <a:buClr>
                <a:srgbClr val="417191"/>
              </a:buClr>
              <a:buFontTx/>
              <a:buChar char="•"/>
            </a:pPr>
            <a:r>
              <a:rPr lang="en-US" sz="1800" b="1" i="0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Electronically through the local Plan (BlueExchange):</a:t>
            </a:r>
          </a:p>
          <a:p>
            <a:pPr marL="450850" lvl="1" indent="-222250">
              <a:spcBef>
                <a:spcPct val="15000"/>
              </a:spcBef>
              <a:spcAft>
                <a:spcPts val="600"/>
              </a:spcAft>
              <a:buClr>
                <a:srgbClr val="417191"/>
              </a:buClr>
              <a:buFont typeface="Arial" pitchFamily="34" charset="0"/>
              <a:buChar char="–"/>
            </a:pP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BlueExchange is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an e</a:t>
            </a: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lectronic </a:t>
            </a:r>
            <a:r>
              <a:rPr lang="en-US" sz="1400" b="0" i="0" dirty="0">
                <a:latin typeface="Arial" pitchFamily="34" charset="0"/>
                <a:cs typeface="Arial" pitchFamily="34" charset="0"/>
              </a:rPr>
              <a:t>inter-Plan clearinghouse for </a:t>
            </a: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managing the </a:t>
            </a:r>
            <a:r>
              <a:rPr lang="en-US" sz="1400" b="0" i="0" dirty="0">
                <a:latin typeface="Arial" pitchFamily="34" charset="0"/>
                <a:cs typeface="Arial" pitchFamily="34" charset="0"/>
              </a:rPr>
              <a:t>flow of HIPAA-compliant transactions between Plans. </a:t>
            </a:r>
          </a:p>
          <a:p>
            <a:pPr marL="450850" lvl="1" indent="-222250">
              <a:spcBef>
                <a:spcPct val="15000"/>
              </a:spcBef>
              <a:spcAft>
                <a:spcPts val="600"/>
              </a:spcAft>
              <a:buClr>
                <a:srgbClr val="417191"/>
              </a:buClr>
              <a:buFont typeface="Arial" pitchFamily="34" charset="0"/>
              <a:buChar char="–"/>
            </a:pPr>
            <a:r>
              <a:rPr lang="en-US" sz="1400" b="0" i="0" dirty="0">
                <a:latin typeface="Arial" pitchFamily="34" charset="0"/>
                <a:cs typeface="Arial" pitchFamily="34" charset="0"/>
              </a:rPr>
              <a:t>Supports real-time and batch processing of several </a:t>
            </a: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types of </a:t>
            </a:r>
            <a:r>
              <a:rPr lang="en-US" sz="1400" b="0" i="0" dirty="0">
                <a:latin typeface="Arial" pitchFamily="34" charset="0"/>
                <a:cs typeface="Arial" pitchFamily="34" charset="0"/>
              </a:rPr>
              <a:t>healthcare transactions including </a:t>
            </a:r>
            <a:r>
              <a:rPr lang="en-US" sz="1400" b="0" i="0" dirty="0" smtClean="0">
                <a:latin typeface="Arial" pitchFamily="34" charset="0"/>
                <a:cs typeface="Arial" pitchFamily="34" charset="0"/>
              </a:rPr>
              <a:t>270/271 (Health Care </a:t>
            </a:r>
            <a:r>
              <a:rPr lang="en-US" sz="1400" b="0" i="0" dirty="0">
                <a:latin typeface="Arial" pitchFamily="34" charset="0"/>
                <a:cs typeface="Arial" pitchFamily="34" charset="0"/>
              </a:rPr>
              <a:t>Eligibility Benefit Inquiry and Response).  </a:t>
            </a: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6254996" y="3429874"/>
            <a:ext cx="2567912" cy="1096963"/>
            <a:chOff x="5981076" y="2882948"/>
            <a:chExt cx="2925580" cy="1096524"/>
          </a:xfrm>
        </p:grpSpPr>
        <p:sp>
          <p:nvSpPr>
            <p:cNvPr id="10249" name="Line 48"/>
            <p:cNvSpPr>
              <a:spLocks noChangeShapeType="1"/>
            </p:cNvSpPr>
            <p:nvPr/>
          </p:nvSpPr>
          <p:spPr bwMode="auto">
            <a:xfrm>
              <a:off x="7085386" y="3258233"/>
              <a:ext cx="809006" cy="0"/>
            </a:xfrm>
            <a:prstGeom prst="line">
              <a:avLst/>
            </a:prstGeom>
            <a:noFill/>
            <a:ln w="38100">
              <a:solidFill>
                <a:srgbClr val="0099CC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250" name="Line 49"/>
            <p:cNvSpPr>
              <a:spLocks noChangeShapeType="1"/>
            </p:cNvSpPr>
            <p:nvPr/>
          </p:nvSpPr>
          <p:spPr bwMode="auto">
            <a:xfrm flipH="1">
              <a:off x="7040978" y="3464778"/>
              <a:ext cx="809006" cy="0"/>
            </a:xfrm>
            <a:prstGeom prst="line">
              <a:avLst/>
            </a:prstGeom>
            <a:noFill/>
            <a:ln w="38100">
              <a:solidFill>
                <a:srgbClr val="0099CC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pic>
          <p:nvPicPr>
            <p:cNvPr id="10251" name="Picture 17" descr="phone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981076" y="2895438"/>
              <a:ext cx="959370" cy="1084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52" name="Picture 18" descr="phone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947286" y="2882948"/>
              <a:ext cx="959370" cy="1084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TextBox 4"/>
          <p:cNvSpPr txBox="1"/>
          <p:nvPr/>
        </p:nvSpPr>
        <p:spPr>
          <a:xfrm>
            <a:off x="457200" y="1435724"/>
            <a:ext cx="8229600" cy="835613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>
              <a:lnSpc>
                <a:spcPct val="95000"/>
              </a:lnSpc>
              <a:spcBef>
                <a:spcPts val="1300"/>
              </a:spcBef>
              <a:buClr>
                <a:srgbClr val="0091CA"/>
              </a:buClr>
              <a:buSzPct val="100000"/>
            </a:pPr>
            <a:r>
              <a:rPr lang="en-US" dirty="0">
                <a:latin typeface="Arial" pitchFamily="34" charset="0"/>
                <a:cs typeface="Arial" pitchFamily="34" charset="0"/>
              </a:rPr>
              <a:t>Control/Home Plans are responsible for providing eligibility and benefits information to providers.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Par/Host Plans are responsible for educating providers on how to verify member eligibility and benefits for their out-of-area patients.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467921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title"/>
          </p:nvPr>
        </p:nvSpPr>
        <p:spPr>
          <a:xfrm>
            <a:off x="442079" y="794495"/>
            <a:ext cx="8229600" cy="68118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2400" dirty="0" smtClean="0"/>
              <a:t>Eligibility and Benefits via Phone</a:t>
            </a:r>
            <a:r>
              <a:rPr lang="en-US" strike="sngStrike" dirty="0" smtClean="0"/>
              <a:t/>
            </a:r>
            <a:br>
              <a:rPr lang="en-US" strike="sngStrike" dirty="0" smtClean="0"/>
            </a:br>
            <a:endParaRPr lang="en-US" sz="1800" b="0" i="1" strike="sngStrike" dirty="0" smtClean="0">
              <a:solidFill>
                <a:srgbClr val="FF0000"/>
              </a:solidFill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50719" y="1782600"/>
            <a:ext cx="8254285" cy="370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7800" indent="-177800">
              <a:spcBef>
                <a:spcPct val="50000"/>
              </a:spcBef>
              <a:buClr>
                <a:srgbClr val="417191"/>
              </a:buClr>
            </a:pPr>
            <a:r>
              <a:rPr lang="en-US" b="1" i="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Control/Home </a:t>
            </a:r>
            <a:r>
              <a:rPr lang="en-US" b="1" i="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Plans </a:t>
            </a:r>
            <a:r>
              <a:rPr lang="en-US" i="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must:</a:t>
            </a:r>
          </a:p>
          <a:p>
            <a:pPr marL="285750" indent="-285750">
              <a:spcBef>
                <a:spcPct val="50000"/>
              </a:spcBef>
              <a:buClr>
                <a:srgbClr val="417191"/>
              </a:buClr>
              <a:buFont typeface="Arial" panose="020B0604020202020204" pitchFamily="34" charset="0"/>
              <a:buChar char="•"/>
            </a:pPr>
            <a:r>
              <a:rPr lang="en-US" sz="1800" b="0" i="0" dirty="0">
                <a:latin typeface="Arial" pitchFamily="34" charset="0"/>
                <a:cs typeface="Arial" pitchFamily="34" charset="0"/>
              </a:rPr>
              <a:t>Handle inquiries for all </a:t>
            </a:r>
            <a:r>
              <a:rPr lang="en-US" sz="1800" b="0" i="0" dirty="0" smtClean="0">
                <a:latin typeface="Arial" pitchFamily="34" charset="0"/>
                <a:cs typeface="Arial" pitchFamily="34" charset="0"/>
              </a:rPr>
              <a:t>BCBS prefixes </a:t>
            </a:r>
            <a:r>
              <a:rPr lang="en-US" sz="1800" b="0" i="0" dirty="0">
                <a:latin typeface="Arial" pitchFamily="34" charset="0"/>
                <a:cs typeface="Arial" pitchFamily="34" charset="0"/>
              </a:rPr>
              <a:t>during </a:t>
            </a:r>
            <a:r>
              <a:rPr lang="en-US" sz="1800" b="0" i="0" dirty="0" smtClean="0">
                <a:latin typeface="Arial" pitchFamily="34" charset="0"/>
                <a:cs typeface="Arial" pitchFamily="34" charset="0"/>
              </a:rPr>
              <a:t>its regular </a:t>
            </a:r>
            <a:r>
              <a:rPr lang="en-US" sz="1800" b="0" i="0" dirty="0">
                <a:latin typeface="Arial" pitchFamily="34" charset="0"/>
                <a:cs typeface="Arial" pitchFamily="34" charset="0"/>
              </a:rPr>
              <a:t>business </a:t>
            </a:r>
            <a:r>
              <a:rPr lang="en-US" sz="1800" b="0" i="0" dirty="0" smtClean="0">
                <a:latin typeface="Arial" pitchFamily="34" charset="0"/>
                <a:cs typeface="Arial" pitchFamily="34" charset="0"/>
              </a:rPr>
              <a:t>hours.</a:t>
            </a:r>
          </a:p>
          <a:p>
            <a:pPr marL="285750" indent="-285750">
              <a:spcBef>
                <a:spcPct val="50000"/>
              </a:spcBef>
              <a:buClr>
                <a:srgbClr val="417191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Ensure </a:t>
            </a:r>
            <a:r>
              <a:rPr lang="en-US" dirty="0">
                <a:latin typeface="Arial" pitchFamily="34" charset="0"/>
                <a:cs typeface="Arial" pitchFamily="34" charset="0"/>
              </a:rPr>
              <a:t>providers have clear access to information related to membership, benefits and preauthorization/precertification on a single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call.</a:t>
            </a:r>
          </a:p>
          <a:p>
            <a:pPr marL="285750" indent="-285750">
              <a:spcBef>
                <a:spcPct val="50000"/>
              </a:spcBef>
              <a:spcAft>
                <a:spcPts val="1200"/>
              </a:spcAft>
              <a:buClr>
                <a:srgbClr val="417191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Ensure </a:t>
            </a:r>
            <a:r>
              <a:rPr lang="en-US" dirty="0">
                <a:latin typeface="Arial" pitchFamily="34" charset="0"/>
                <a:cs typeface="Arial" pitchFamily="34" charset="0"/>
              </a:rPr>
              <a:t>customer service staff can respond to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common questions such as:</a:t>
            </a:r>
          </a:p>
          <a:p>
            <a:pPr marL="573088" lvl="1" indent="-285750">
              <a:buClr>
                <a:srgbClr val="417191"/>
              </a:buClr>
              <a:buFont typeface="Arial" panose="020B0604020202020204" pitchFamily="34" charset="0"/>
              <a:buChar char="−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Effective dates/eligibility and benefits</a:t>
            </a:r>
          </a:p>
          <a:p>
            <a:pPr marL="573088" lvl="1" indent="-285750">
              <a:buClr>
                <a:srgbClr val="417191"/>
              </a:buClr>
              <a:buFont typeface="Arial" panose="020B0604020202020204" pitchFamily="34" charset="0"/>
              <a:buChar char="−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Deductibles, coinsurance and co-pays</a:t>
            </a:r>
          </a:p>
          <a:p>
            <a:pPr marL="573088" lvl="1" indent="-285750">
              <a:buClr>
                <a:srgbClr val="417191"/>
              </a:buClr>
              <a:buFont typeface="Arial" panose="020B0604020202020204" pitchFamily="34" charset="0"/>
              <a:buChar char="−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Limitations/exclusions</a:t>
            </a:r>
          </a:p>
          <a:p>
            <a:pPr marL="573088" lvl="1" indent="-285750">
              <a:buClr>
                <a:srgbClr val="417191"/>
              </a:buClr>
              <a:buFont typeface="Arial" panose="020B0604020202020204" pitchFamily="34" charset="0"/>
              <a:buChar char="−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Covered procedures and utilization review requirements</a:t>
            </a:r>
          </a:p>
          <a:p>
            <a:pPr marL="573088" lvl="1" indent="-285750">
              <a:buClr>
                <a:srgbClr val="417191"/>
              </a:buClr>
              <a:buFont typeface="Arial" panose="020B0604020202020204" pitchFamily="34" charset="0"/>
              <a:buChar char="−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Dependent coverage</a:t>
            </a:r>
          </a:p>
          <a:p>
            <a:pPr marL="573088" lvl="1" indent="-285750">
              <a:buClr>
                <a:srgbClr val="417191"/>
              </a:buClr>
              <a:buFont typeface="Arial" panose="020B0604020202020204" pitchFamily="34" charset="0"/>
              <a:buChar char="−"/>
            </a:pP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50000"/>
              </a:spcBef>
              <a:spcAft>
                <a:spcPts val="1200"/>
              </a:spcAft>
              <a:buClr>
                <a:srgbClr val="417191"/>
              </a:buClr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3" name="Picture 6" descr="phon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1543" y="773113"/>
            <a:ext cx="1234872" cy="142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5642082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8"/>
          <p:cNvSpPr>
            <a:spLocks noGrp="1" noChangeArrowheads="1"/>
          </p:cNvSpPr>
          <p:nvPr>
            <p:ph type="title"/>
          </p:nvPr>
        </p:nvSpPr>
        <p:spPr>
          <a:xfrm>
            <a:off x="438150" y="812411"/>
            <a:ext cx="8229600" cy="68118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2400" dirty="0" smtClean="0"/>
              <a:t>Eligibility and Benefits – Electronically</a:t>
            </a:r>
            <a:br>
              <a:rPr lang="en-US" sz="2400" dirty="0" smtClean="0"/>
            </a:br>
            <a:endParaRPr lang="en-US" sz="1800" b="0" i="1" strike="sngStrike" dirty="0" smtClean="0">
              <a:solidFill>
                <a:srgbClr val="FF0000"/>
              </a:solidFill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63059" y="3721487"/>
            <a:ext cx="7931150" cy="180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7800" indent="-177800">
              <a:lnSpc>
                <a:spcPct val="105000"/>
              </a:lnSpc>
              <a:spcBef>
                <a:spcPct val="70000"/>
              </a:spcBef>
            </a:pPr>
            <a:r>
              <a:rPr lang="en-US" b="1" i="0" dirty="0" smtClean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Control/Home </a:t>
            </a:r>
            <a:r>
              <a:rPr lang="en-US" b="1" i="0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Plans </a:t>
            </a:r>
            <a:r>
              <a:rPr lang="en-US" i="0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must:</a:t>
            </a:r>
          </a:p>
          <a:p>
            <a:pPr marL="177800" indent="-177800">
              <a:lnSpc>
                <a:spcPct val="105000"/>
              </a:lnSpc>
              <a:spcBef>
                <a:spcPct val="70000"/>
              </a:spcBef>
              <a:buClr>
                <a:srgbClr val="417191"/>
              </a:buClr>
              <a:buFontTx/>
              <a:buChar char="•"/>
            </a:pPr>
            <a:r>
              <a:rPr lang="en-US" sz="1800" b="0" i="0" dirty="0">
                <a:latin typeface="Arial" pitchFamily="34" charset="0"/>
                <a:cs typeface="Arial" pitchFamily="34" charset="0"/>
              </a:rPr>
              <a:t>Respond to out-of-area providers’ electronic </a:t>
            </a:r>
            <a:r>
              <a:rPr lang="en-US" sz="1800" b="0" i="0" dirty="0" smtClean="0">
                <a:latin typeface="Arial" pitchFamily="34" charset="0"/>
                <a:cs typeface="Arial" pitchFamily="34" charset="0"/>
              </a:rPr>
              <a:t>eligibility</a:t>
            </a:r>
            <a:br>
              <a:rPr lang="en-US" sz="1800" b="0" i="0" dirty="0" smtClean="0">
                <a:latin typeface="Arial" pitchFamily="34" charset="0"/>
                <a:cs typeface="Arial" pitchFamily="34" charset="0"/>
              </a:rPr>
            </a:br>
            <a:r>
              <a:rPr lang="en-US" sz="1800" b="0" i="0" dirty="0" smtClean="0">
                <a:latin typeface="Arial" pitchFamily="34" charset="0"/>
                <a:cs typeface="Arial" pitchFamily="34" charset="0"/>
              </a:rPr>
              <a:t>inquiries (HIPAA </a:t>
            </a:r>
            <a:r>
              <a:rPr lang="en-US" sz="1800" b="0" i="0" dirty="0">
                <a:latin typeface="Arial" pitchFamily="34" charset="0"/>
                <a:cs typeface="Arial" pitchFamily="34" charset="0"/>
              </a:rPr>
              <a:t>transaction 270) routed by the </a:t>
            </a:r>
            <a:r>
              <a:rPr lang="en-US" sz="1800" b="0" i="0" dirty="0" smtClean="0">
                <a:latin typeface="Arial" pitchFamily="34" charset="0"/>
                <a:cs typeface="Arial" pitchFamily="34" charset="0"/>
              </a:rPr>
              <a:t>Par/Host</a:t>
            </a:r>
            <a:br>
              <a:rPr lang="en-US" sz="1800" b="0" i="0" dirty="0" smtClean="0">
                <a:latin typeface="Arial" pitchFamily="34" charset="0"/>
                <a:cs typeface="Arial" pitchFamily="34" charset="0"/>
              </a:rPr>
            </a:br>
            <a:r>
              <a:rPr lang="en-US" sz="1800" b="0" i="0" dirty="0" smtClean="0">
                <a:latin typeface="Arial" pitchFamily="34" charset="0"/>
                <a:cs typeface="Arial" pitchFamily="34" charset="0"/>
              </a:rPr>
              <a:t>Plan via BlueExchange</a:t>
            </a:r>
            <a:r>
              <a:rPr lang="en-US" dirty="0">
                <a:latin typeface="Arial" pitchFamily="34" charset="0"/>
                <a:cs typeface="Arial" pitchFamily="34" charset="0"/>
              </a:rPr>
              <a:t>.</a:t>
            </a:r>
            <a:r>
              <a:rPr lang="en-US" sz="1800" b="0" i="0" strike="sngStrike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800" b="0" i="0" strike="sngStrike" dirty="0" smtClean="0">
                <a:latin typeface="Arial" pitchFamily="34" charset="0"/>
                <a:cs typeface="Arial" pitchFamily="34" charset="0"/>
              </a:rPr>
            </a:br>
            <a:endParaRPr lang="en-US" sz="1800" b="0" i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4" name="Picture 5" descr="MPj04331720000[1]"/>
          <p:cNvPicPr>
            <a:picLocks noChangeAspect="1" noChangeArrowheads="1"/>
          </p:cNvPicPr>
          <p:nvPr/>
        </p:nvPicPr>
        <p:blipFill>
          <a:blip r:embed="rId3" cstate="print"/>
          <a:srcRect l="9677" t="8862" r="7039" b="8340"/>
          <a:stretch>
            <a:fillRect/>
          </a:stretch>
        </p:blipFill>
        <p:spPr bwMode="auto">
          <a:xfrm>
            <a:off x="6419849" y="2520335"/>
            <a:ext cx="2524125" cy="2117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63059" y="1771142"/>
            <a:ext cx="6018691" cy="144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7800" indent="-177800">
              <a:lnSpc>
                <a:spcPct val="105000"/>
              </a:lnSpc>
              <a:spcBef>
                <a:spcPct val="70000"/>
              </a:spcBef>
            </a:pPr>
            <a:r>
              <a:rPr lang="en-US" b="1" i="0" dirty="0" smtClean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Par/Host </a:t>
            </a:r>
            <a:r>
              <a:rPr lang="en-US" b="1" i="0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Plans </a:t>
            </a:r>
            <a:r>
              <a:rPr lang="en-US" i="0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must:</a:t>
            </a:r>
          </a:p>
          <a:p>
            <a:pPr marL="177800" indent="-177800">
              <a:lnSpc>
                <a:spcPct val="105000"/>
              </a:lnSpc>
              <a:spcBef>
                <a:spcPct val="70000"/>
              </a:spcBef>
              <a:buClr>
                <a:srgbClr val="417191"/>
              </a:buClr>
              <a:buFontTx/>
              <a:buChar char="•"/>
            </a:pPr>
            <a:r>
              <a:rPr lang="en-US" sz="1800" b="0" i="0" dirty="0" smtClean="0">
                <a:latin typeface="Arial" pitchFamily="34" charset="0"/>
                <a:cs typeface="Arial" pitchFamily="34" charset="0"/>
              </a:rPr>
              <a:t>Provide the capability for their providers to submit HIPAA standard </a:t>
            </a:r>
            <a:r>
              <a:rPr lang="en-US" dirty="0" smtClean="0"/>
              <a:t>transactions </a:t>
            </a:r>
            <a:r>
              <a:rPr lang="en-US" dirty="0"/>
              <a:t>supported by </a:t>
            </a:r>
            <a:r>
              <a:rPr lang="en-US" dirty="0" err="1" smtClean="0"/>
              <a:t>BlueExchange</a:t>
            </a:r>
            <a:r>
              <a:rPr lang="en-US" dirty="0" smtClean="0"/>
              <a:t>.</a:t>
            </a:r>
            <a:endParaRPr lang="en-US" sz="1800" b="0" i="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99691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457200" y="2471738"/>
            <a:ext cx="3923735" cy="420201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763065" y="2471737"/>
            <a:ext cx="3923735" cy="4202017"/>
          </a:xfrm>
          <a:prstGeom prst="rect">
            <a:avLst/>
          </a:prstGeom>
          <a:solidFill>
            <a:srgbClr val="F6EE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34" name="TextBox 9"/>
          <p:cNvSpPr txBox="1">
            <a:spLocks noChangeArrowheads="1"/>
          </p:cNvSpPr>
          <p:nvPr/>
        </p:nvSpPr>
        <p:spPr bwMode="auto">
          <a:xfrm>
            <a:off x="1980300" y="2015141"/>
            <a:ext cx="5032375" cy="327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algn="ctr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Clr>
                <a:srgbClr val="0091CA"/>
              </a:buClr>
              <a:buFont typeface="Arial" pitchFamily="34" charset="0"/>
              <a:buNone/>
            </a:pPr>
            <a:r>
              <a:rPr lang="en-US" b="1" i="0" dirty="0">
                <a:solidFill>
                  <a:srgbClr val="417191"/>
                </a:solidFill>
              </a:rPr>
              <a:t>What is Care Management?</a:t>
            </a:r>
          </a:p>
        </p:txBody>
      </p:sp>
      <p:sp>
        <p:nvSpPr>
          <p:cNvPr id="17412" name="Rectangle 11"/>
          <p:cNvSpPr>
            <a:spLocks noGrp="1" noChangeArrowheads="1"/>
          </p:cNvSpPr>
          <p:nvPr>
            <p:ph type="title"/>
          </p:nvPr>
        </p:nvSpPr>
        <p:spPr>
          <a:xfrm>
            <a:off x="435004" y="760306"/>
            <a:ext cx="8229600" cy="68118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2400" dirty="0" smtClean="0"/>
              <a:t>Care Management</a:t>
            </a:r>
            <a:br>
              <a:rPr lang="en-US" sz="2400" dirty="0" smtClean="0"/>
            </a:br>
            <a:endParaRPr lang="en-US" sz="2400" dirty="0" smtClean="0"/>
          </a:p>
        </p:txBody>
      </p:sp>
      <p:sp>
        <p:nvSpPr>
          <p:cNvPr id="18443" name="Freeform 29"/>
          <p:cNvSpPr>
            <a:spLocks/>
          </p:cNvSpPr>
          <p:nvPr/>
        </p:nvSpPr>
        <p:spPr bwMode="auto">
          <a:xfrm rot="20700000">
            <a:off x="2240723" y="2186058"/>
            <a:ext cx="634523" cy="395288"/>
          </a:xfrm>
          <a:custGeom>
            <a:avLst/>
            <a:gdLst>
              <a:gd name="T0" fmla="*/ 2 w 701"/>
              <a:gd name="T1" fmla="*/ 2 h 312"/>
              <a:gd name="T2" fmla="*/ 2 w 701"/>
              <a:gd name="T3" fmla="*/ 2 h 312"/>
              <a:gd name="T4" fmla="*/ 2 w 701"/>
              <a:gd name="T5" fmla="*/ 2 h 312"/>
              <a:gd name="T6" fmla="*/ 2 w 701"/>
              <a:gd name="T7" fmla="*/ 2 h 312"/>
              <a:gd name="T8" fmla="*/ 2 w 701"/>
              <a:gd name="T9" fmla="*/ 2 h 312"/>
              <a:gd name="T10" fmla="*/ 2 w 701"/>
              <a:gd name="T11" fmla="*/ 2 h 312"/>
              <a:gd name="T12" fmla="*/ 2 w 701"/>
              <a:gd name="T13" fmla="*/ 2 h 312"/>
              <a:gd name="T14" fmla="*/ 2 w 701"/>
              <a:gd name="T15" fmla="*/ 2 h 312"/>
              <a:gd name="T16" fmla="*/ 2 w 701"/>
              <a:gd name="T17" fmla="*/ 2 h 312"/>
              <a:gd name="T18" fmla="*/ 2 w 701"/>
              <a:gd name="T19" fmla="*/ 2 h 312"/>
              <a:gd name="T20" fmla="*/ 3 w 701"/>
              <a:gd name="T21" fmla="*/ 2 h 312"/>
              <a:gd name="T22" fmla="*/ 3 w 701"/>
              <a:gd name="T23" fmla="*/ 2 h 312"/>
              <a:gd name="T24" fmla="*/ 4 w 701"/>
              <a:gd name="T25" fmla="*/ 2 h 312"/>
              <a:gd name="T26" fmla="*/ 4 w 701"/>
              <a:gd name="T27" fmla="*/ 1 h 312"/>
              <a:gd name="T28" fmla="*/ 5 w 701"/>
              <a:gd name="T29" fmla="*/ 0 h 312"/>
              <a:gd name="T30" fmla="*/ 5 w 701"/>
              <a:gd name="T31" fmla="*/ 2 h 312"/>
              <a:gd name="T32" fmla="*/ 5 w 701"/>
              <a:gd name="T33" fmla="*/ 2 h 312"/>
              <a:gd name="T34" fmla="*/ 5 w 701"/>
              <a:gd name="T35" fmla="*/ 2 h 312"/>
              <a:gd name="T36" fmla="*/ 6 w 701"/>
              <a:gd name="T37" fmla="*/ 2 h 312"/>
              <a:gd name="T38" fmla="*/ 6 w 701"/>
              <a:gd name="T39" fmla="*/ 2 h 312"/>
              <a:gd name="T40" fmla="*/ 6 w 701"/>
              <a:gd name="T41" fmla="*/ 2 h 312"/>
              <a:gd name="T42" fmla="*/ 6 w 701"/>
              <a:gd name="T43" fmla="*/ 2 h 312"/>
              <a:gd name="T44" fmla="*/ 6 w 701"/>
              <a:gd name="T45" fmla="*/ 2 h 312"/>
              <a:gd name="T46" fmla="*/ 6 w 701"/>
              <a:gd name="T47" fmla="*/ 2 h 312"/>
              <a:gd name="T48" fmla="*/ 6 w 701"/>
              <a:gd name="T49" fmla="*/ 2 h 312"/>
              <a:gd name="T50" fmla="*/ 5 w 701"/>
              <a:gd name="T51" fmla="*/ 2 h 312"/>
              <a:gd name="T52" fmla="*/ 5 w 701"/>
              <a:gd name="T53" fmla="*/ 2 h 312"/>
              <a:gd name="T54" fmla="*/ 5 w 701"/>
              <a:gd name="T55" fmla="*/ 2 h 312"/>
              <a:gd name="T56" fmla="*/ 5 w 701"/>
              <a:gd name="T57" fmla="*/ 2 h 312"/>
              <a:gd name="T58" fmla="*/ 4 w 701"/>
              <a:gd name="T59" fmla="*/ 2 h 312"/>
              <a:gd name="T60" fmla="*/ 4 w 701"/>
              <a:gd name="T61" fmla="*/ 2 h 312"/>
              <a:gd name="T62" fmla="*/ 4 w 701"/>
              <a:gd name="T63" fmla="*/ 2 h 312"/>
              <a:gd name="T64" fmla="*/ 3 w 701"/>
              <a:gd name="T65" fmla="*/ 3 h 312"/>
              <a:gd name="T66" fmla="*/ 3 w 701"/>
              <a:gd name="T67" fmla="*/ 3 h 312"/>
              <a:gd name="T68" fmla="*/ 3 w 701"/>
              <a:gd name="T69" fmla="*/ 4 h 312"/>
              <a:gd name="T70" fmla="*/ 2 w 701"/>
              <a:gd name="T71" fmla="*/ 4 h 312"/>
              <a:gd name="T72" fmla="*/ 2 w 701"/>
              <a:gd name="T73" fmla="*/ 5 h 312"/>
              <a:gd name="T74" fmla="*/ 2 w 701"/>
              <a:gd name="T75" fmla="*/ 5 h 312"/>
              <a:gd name="T76" fmla="*/ 2 w 701"/>
              <a:gd name="T77" fmla="*/ 7 h 312"/>
              <a:gd name="T78" fmla="*/ 0 w 701"/>
              <a:gd name="T79" fmla="*/ 7 h 312"/>
              <a:gd name="T80" fmla="*/ 0 w 701"/>
              <a:gd name="T81" fmla="*/ 2 h 312"/>
              <a:gd name="T82" fmla="*/ 2 w 701"/>
              <a:gd name="T83" fmla="*/ 2 h 31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01"/>
              <a:gd name="T127" fmla="*/ 0 h 312"/>
              <a:gd name="T128" fmla="*/ 701 w 701"/>
              <a:gd name="T129" fmla="*/ 312 h 312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01" h="312">
                <a:moveTo>
                  <a:pt x="63" y="123"/>
                </a:moveTo>
                <a:lnTo>
                  <a:pt x="97" y="100"/>
                </a:lnTo>
                <a:lnTo>
                  <a:pt x="115" y="88"/>
                </a:lnTo>
                <a:lnTo>
                  <a:pt x="132" y="78"/>
                </a:lnTo>
                <a:lnTo>
                  <a:pt x="151" y="68"/>
                </a:lnTo>
                <a:lnTo>
                  <a:pt x="169" y="60"/>
                </a:lnTo>
                <a:lnTo>
                  <a:pt x="188" y="51"/>
                </a:lnTo>
                <a:lnTo>
                  <a:pt x="208" y="43"/>
                </a:lnTo>
                <a:lnTo>
                  <a:pt x="227" y="36"/>
                </a:lnTo>
                <a:lnTo>
                  <a:pt x="246" y="30"/>
                </a:lnTo>
                <a:lnTo>
                  <a:pt x="287" y="19"/>
                </a:lnTo>
                <a:lnTo>
                  <a:pt x="328" y="10"/>
                </a:lnTo>
                <a:lnTo>
                  <a:pt x="368" y="5"/>
                </a:lnTo>
                <a:lnTo>
                  <a:pt x="410" y="1"/>
                </a:lnTo>
                <a:lnTo>
                  <a:pt x="453" y="0"/>
                </a:lnTo>
                <a:lnTo>
                  <a:pt x="494" y="2"/>
                </a:lnTo>
                <a:lnTo>
                  <a:pt x="536" y="5"/>
                </a:lnTo>
                <a:lnTo>
                  <a:pt x="577" y="12"/>
                </a:lnTo>
                <a:lnTo>
                  <a:pt x="619" y="21"/>
                </a:lnTo>
                <a:lnTo>
                  <a:pt x="659" y="32"/>
                </a:lnTo>
                <a:lnTo>
                  <a:pt x="700" y="46"/>
                </a:lnTo>
                <a:lnTo>
                  <a:pt x="700" y="65"/>
                </a:lnTo>
                <a:lnTo>
                  <a:pt x="663" y="59"/>
                </a:lnTo>
                <a:lnTo>
                  <a:pt x="627" y="55"/>
                </a:lnTo>
                <a:lnTo>
                  <a:pt x="591" y="54"/>
                </a:lnTo>
                <a:lnTo>
                  <a:pt x="556" y="55"/>
                </a:lnTo>
                <a:lnTo>
                  <a:pt x="520" y="59"/>
                </a:lnTo>
                <a:lnTo>
                  <a:pt x="486" y="64"/>
                </a:lnTo>
                <a:lnTo>
                  <a:pt x="452" y="72"/>
                </a:lnTo>
                <a:lnTo>
                  <a:pt x="418" y="81"/>
                </a:lnTo>
                <a:lnTo>
                  <a:pt x="385" y="94"/>
                </a:lnTo>
                <a:lnTo>
                  <a:pt x="353" y="109"/>
                </a:lnTo>
                <a:lnTo>
                  <a:pt x="322" y="125"/>
                </a:lnTo>
                <a:lnTo>
                  <a:pt x="291" y="144"/>
                </a:lnTo>
                <a:lnTo>
                  <a:pt x="262" y="164"/>
                </a:lnTo>
                <a:lnTo>
                  <a:pt x="233" y="187"/>
                </a:lnTo>
                <a:lnTo>
                  <a:pt x="206" y="212"/>
                </a:lnTo>
                <a:lnTo>
                  <a:pt x="179" y="239"/>
                </a:lnTo>
                <a:lnTo>
                  <a:pt x="251" y="311"/>
                </a:lnTo>
                <a:lnTo>
                  <a:pt x="0" y="311"/>
                </a:lnTo>
                <a:lnTo>
                  <a:pt x="0" y="59"/>
                </a:lnTo>
                <a:lnTo>
                  <a:pt x="63" y="123"/>
                </a:lnTo>
              </a:path>
            </a:pathLst>
          </a:custGeom>
          <a:solidFill>
            <a:srgbClr val="0091CA"/>
          </a:solidFill>
          <a:ln w="9525" cap="flat" cmpd="sng">
            <a:noFill/>
            <a:prstDash val="solid"/>
            <a:round/>
            <a:headEnd/>
            <a:tailEnd/>
          </a:ln>
        </p:spPr>
        <p:txBody>
          <a:bodyPr lIns="182880" tIns="0" bIns="0" anchor="ctr"/>
          <a:lstStyle/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41" name="Freeform 30"/>
          <p:cNvSpPr>
            <a:spLocks/>
          </p:cNvSpPr>
          <p:nvPr/>
        </p:nvSpPr>
        <p:spPr bwMode="auto">
          <a:xfrm rot="900000" flipH="1">
            <a:off x="6111380" y="2213355"/>
            <a:ext cx="634523" cy="395288"/>
          </a:xfrm>
          <a:custGeom>
            <a:avLst/>
            <a:gdLst>
              <a:gd name="T0" fmla="*/ 2 w 701"/>
              <a:gd name="T1" fmla="*/ 2 h 312"/>
              <a:gd name="T2" fmla="*/ 2 w 701"/>
              <a:gd name="T3" fmla="*/ 2 h 312"/>
              <a:gd name="T4" fmla="*/ 2 w 701"/>
              <a:gd name="T5" fmla="*/ 2 h 312"/>
              <a:gd name="T6" fmla="*/ 2 w 701"/>
              <a:gd name="T7" fmla="*/ 2 h 312"/>
              <a:gd name="T8" fmla="*/ 2 w 701"/>
              <a:gd name="T9" fmla="*/ 2 h 312"/>
              <a:gd name="T10" fmla="*/ 2 w 701"/>
              <a:gd name="T11" fmla="*/ 2 h 312"/>
              <a:gd name="T12" fmla="*/ 2 w 701"/>
              <a:gd name="T13" fmla="*/ 2 h 312"/>
              <a:gd name="T14" fmla="*/ 2 w 701"/>
              <a:gd name="T15" fmla="*/ 2 h 312"/>
              <a:gd name="T16" fmla="*/ 2 w 701"/>
              <a:gd name="T17" fmla="*/ 2 h 312"/>
              <a:gd name="T18" fmla="*/ 2 w 701"/>
              <a:gd name="T19" fmla="*/ 2 h 312"/>
              <a:gd name="T20" fmla="*/ 3 w 701"/>
              <a:gd name="T21" fmla="*/ 2 h 312"/>
              <a:gd name="T22" fmla="*/ 3 w 701"/>
              <a:gd name="T23" fmla="*/ 2 h 312"/>
              <a:gd name="T24" fmla="*/ 4 w 701"/>
              <a:gd name="T25" fmla="*/ 2 h 312"/>
              <a:gd name="T26" fmla="*/ 4 w 701"/>
              <a:gd name="T27" fmla="*/ 1 h 312"/>
              <a:gd name="T28" fmla="*/ 5 w 701"/>
              <a:gd name="T29" fmla="*/ 0 h 312"/>
              <a:gd name="T30" fmla="*/ 5 w 701"/>
              <a:gd name="T31" fmla="*/ 2 h 312"/>
              <a:gd name="T32" fmla="*/ 5 w 701"/>
              <a:gd name="T33" fmla="*/ 2 h 312"/>
              <a:gd name="T34" fmla="*/ 5 w 701"/>
              <a:gd name="T35" fmla="*/ 2 h 312"/>
              <a:gd name="T36" fmla="*/ 6 w 701"/>
              <a:gd name="T37" fmla="*/ 2 h 312"/>
              <a:gd name="T38" fmla="*/ 6 w 701"/>
              <a:gd name="T39" fmla="*/ 2 h 312"/>
              <a:gd name="T40" fmla="*/ 6 w 701"/>
              <a:gd name="T41" fmla="*/ 2 h 312"/>
              <a:gd name="T42" fmla="*/ 6 w 701"/>
              <a:gd name="T43" fmla="*/ 2 h 312"/>
              <a:gd name="T44" fmla="*/ 6 w 701"/>
              <a:gd name="T45" fmla="*/ 2 h 312"/>
              <a:gd name="T46" fmla="*/ 6 w 701"/>
              <a:gd name="T47" fmla="*/ 2 h 312"/>
              <a:gd name="T48" fmla="*/ 6 w 701"/>
              <a:gd name="T49" fmla="*/ 2 h 312"/>
              <a:gd name="T50" fmla="*/ 5 w 701"/>
              <a:gd name="T51" fmla="*/ 2 h 312"/>
              <a:gd name="T52" fmla="*/ 5 w 701"/>
              <a:gd name="T53" fmla="*/ 2 h 312"/>
              <a:gd name="T54" fmla="*/ 5 w 701"/>
              <a:gd name="T55" fmla="*/ 2 h 312"/>
              <a:gd name="T56" fmla="*/ 5 w 701"/>
              <a:gd name="T57" fmla="*/ 2 h 312"/>
              <a:gd name="T58" fmla="*/ 4 w 701"/>
              <a:gd name="T59" fmla="*/ 2 h 312"/>
              <a:gd name="T60" fmla="*/ 4 w 701"/>
              <a:gd name="T61" fmla="*/ 2 h 312"/>
              <a:gd name="T62" fmla="*/ 4 w 701"/>
              <a:gd name="T63" fmla="*/ 2 h 312"/>
              <a:gd name="T64" fmla="*/ 3 w 701"/>
              <a:gd name="T65" fmla="*/ 3 h 312"/>
              <a:gd name="T66" fmla="*/ 3 w 701"/>
              <a:gd name="T67" fmla="*/ 3 h 312"/>
              <a:gd name="T68" fmla="*/ 3 w 701"/>
              <a:gd name="T69" fmla="*/ 4 h 312"/>
              <a:gd name="T70" fmla="*/ 2 w 701"/>
              <a:gd name="T71" fmla="*/ 4 h 312"/>
              <a:gd name="T72" fmla="*/ 2 w 701"/>
              <a:gd name="T73" fmla="*/ 5 h 312"/>
              <a:gd name="T74" fmla="*/ 2 w 701"/>
              <a:gd name="T75" fmla="*/ 5 h 312"/>
              <a:gd name="T76" fmla="*/ 2 w 701"/>
              <a:gd name="T77" fmla="*/ 7 h 312"/>
              <a:gd name="T78" fmla="*/ 0 w 701"/>
              <a:gd name="T79" fmla="*/ 7 h 312"/>
              <a:gd name="T80" fmla="*/ 0 w 701"/>
              <a:gd name="T81" fmla="*/ 2 h 312"/>
              <a:gd name="T82" fmla="*/ 2 w 701"/>
              <a:gd name="T83" fmla="*/ 2 h 31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01"/>
              <a:gd name="T127" fmla="*/ 0 h 312"/>
              <a:gd name="T128" fmla="*/ 701 w 701"/>
              <a:gd name="T129" fmla="*/ 312 h 312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01" h="312">
                <a:moveTo>
                  <a:pt x="63" y="123"/>
                </a:moveTo>
                <a:lnTo>
                  <a:pt x="97" y="100"/>
                </a:lnTo>
                <a:lnTo>
                  <a:pt x="115" y="88"/>
                </a:lnTo>
                <a:lnTo>
                  <a:pt x="132" y="78"/>
                </a:lnTo>
                <a:lnTo>
                  <a:pt x="151" y="68"/>
                </a:lnTo>
                <a:lnTo>
                  <a:pt x="169" y="60"/>
                </a:lnTo>
                <a:lnTo>
                  <a:pt x="188" y="51"/>
                </a:lnTo>
                <a:lnTo>
                  <a:pt x="208" y="43"/>
                </a:lnTo>
                <a:lnTo>
                  <a:pt x="227" y="36"/>
                </a:lnTo>
                <a:lnTo>
                  <a:pt x="246" y="30"/>
                </a:lnTo>
                <a:lnTo>
                  <a:pt x="287" y="19"/>
                </a:lnTo>
                <a:lnTo>
                  <a:pt x="328" y="10"/>
                </a:lnTo>
                <a:lnTo>
                  <a:pt x="368" y="5"/>
                </a:lnTo>
                <a:lnTo>
                  <a:pt x="410" y="1"/>
                </a:lnTo>
                <a:lnTo>
                  <a:pt x="453" y="0"/>
                </a:lnTo>
                <a:lnTo>
                  <a:pt x="494" y="2"/>
                </a:lnTo>
                <a:lnTo>
                  <a:pt x="536" y="5"/>
                </a:lnTo>
                <a:lnTo>
                  <a:pt x="577" y="12"/>
                </a:lnTo>
                <a:lnTo>
                  <a:pt x="619" y="21"/>
                </a:lnTo>
                <a:lnTo>
                  <a:pt x="659" y="32"/>
                </a:lnTo>
                <a:lnTo>
                  <a:pt x="700" y="46"/>
                </a:lnTo>
                <a:lnTo>
                  <a:pt x="700" y="65"/>
                </a:lnTo>
                <a:lnTo>
                  <a:pt x="663" y="59"/>
                </a:lnTo>
                <a:lnTo>
                  <a:pt x="627" y="55"/>
                </a:lnTo>
                <a:lnTo>
                  <a:pt x="591" y="54"/>
                </a:lnTo>
                <a:lnTo>
                  <a:pt x="556" y="55"/>
                </a:lnTo>
                <a:lnTo>
                  <a:pt x="520" y="59"/>
                </a:lnTo>
                <a:lnTo>
                  <a:pt x="486" y="64"/>
                </a:lnTo>
                <a:lnTo>
                  <a:pt x="452" y="72"/>
                </a:lnTo>
                <a:lnTo>
                  <a:pt x="418" y="81"/>
                </a:lnTo>
                <a:lnTo>
                  <a:pt x="385" y="94"/>
                </a:lnTo>
                <a:lnTo>
                  <a:pt x="353" y="109"/>
                </a:lnTo>
                <a:lnTo>
                  <a:pt x="322" y="125"/>
                </a:lnTo>
                <a:lnTo>
                  <a:pt x="291" y="144"/>
                </a:lnTo>
                <a:lnTo>
                  <a:pt x="262" y="164"/>
                </a:lnTo>
                <a:lnTo>
                  <a:pt x="233" y="187"/>
                </a:lnTo>
                <a:lnTo>
                  <a:pt x="206" y="212"/>
                </a:lnTo>
                <a:lnTo>
                  <a:pt x="179" y="239"/>
                </a:lnTo>
                <a:lnTo>
                  <a:pt x="251" y="311"/>
                </a:lnTo>
                <a:lnTo>
                  <a:pt x="0" y="311"/>
                </a:lnTo>
                <a:lnTo>
                  <a:pt x="0" y="59"/>
                </a:lnTo>
                <a:lnTo>
                  <a:pt x="63" y="123"/>
                </a:lnTo>
              </a:path>
            </a:pathLst>
          </a:custGeom>
          <a:solidFill>
            <a:schemeClr val="accent6"/>
          </a:solidFill>
          <a:ln w="9525" cap="flat" cmpd="sng">
            <a:noFill/>
            <a:prstDash val="solid"/>
            <a:round/>
            <a:headEnd/>
            <a:tailEnd/>
          </a:ln>
        </p:spPr>
        <p:txBody>
          <a:bodyPr lIns="182880" tIns="0" bIns="0" anchor="ctr"/>
          <a:lstStyle/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3418" y="1282925"/>
            <a:ext cx="83670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smtClean="0">
                <a:ea typeface="+mj-ea"/>
                <a:cs typeface="Arial" pitchFamily="34" charset="0"/>
              </a:rPr>
              <a:t>Control/Home </a:t>
            </a:r>
            <a:r>
              <a:rPr lang="en-US" dirty="0">
                <a:ea typeface="+mj-ea"/>
                <a:cs typeface="Arial" pitchFamily="34" charset="0"/>
              </a:rPr>
              <a:t>Plans </a:t>
            </a:r>
            <a:r>
              <a:rPr lang="en-US" dirty="0" smtClean="0">
                <a:ea typeface="+mj-ea"/>
                <a:cs typeface="Arial" pitchFamily="34" charset="0"/>
              </a:rPr>
              <a:t>are responsible for administering all care management for their members nationally. Par/Host Plans must support the administration of </a:t>
            </a:r>
            <a:r>
              <a:rPr lang="en-US" dirty="0">
                <a:ea typeface="+mj-ea"/>
                <a:cs typeface="Arial" pitchFamily="34" charset="0"/>
              </a:rPr>
              <a:t>c</a:t>
            </a:r>
            <a:r>
              <a:rPr lang="en-US" dirty="0" smtClean="0">
                <a:ea typeface="+mj-ea"/>
                <a:cs typeface="Arial" pitchFamily="34" charset="0"/>
              </a:rPr>
              <a:t>are </a:t>
            </a:r>
            <a:r>
              <a:rPr lang="en-US" dirty="0">
                <a:ea typeface="+mj-ea"/>
                <a:cs typeface="Arial" pitchFamily="34" charset="0"/>
              </a:rPr>
              <a:t>m</a:t>
            </a:r>
            <a:r>
              <a:rPr lang="en-US" dirty="0" smtClean="0">
                <a:ea typeface="+mj-ea"/>
                <a:cs typeface="Arial" pitchFamily="34" charset="0"/>
              </a:rPr>
              <a:t>anagement.  </a:t>
            </a:r>
            <a:endParaRPr lang="en-US" dirty="0">
              <a:ea typeface="+mj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9562" y="2702254"/>
            <a:ext cx="3889612" cy="3986476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eaLnBrk="0" hangingPunct="0">
              <a:lnSpc>
                <a:spcPct val="95000"/>
              </a:lnSpc>
              <a:spcBef>
                <a:spcPct val="60000"/>
              </a:spcBef>
              <a:buClr>
                <a:srgbClr val="0091CA"/>
              </a:buClr>
              <a:buSzPct val="100000"/>
              <a:buFont typeface="ヒラギノ角ゴ Pro W3"/>
              <a:buNone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The review and determination of benefits, such as through utilization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review and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management, including but not limited to (depending on the nature and setting of the provided services):</a:t>
            </a:r>
          </a:p>
          <a:p>
            <a:pPr marL="342900" lvl="1" indent="-228600" eaLnBrk="0" hangingPunct="0">
              <a:lnSpc>
                <a:spcPct val="95000"/>
              </a:lnSpc>
              <a:spcBef>
                <a:spcPct val="35000"/>
              </a:spcBef>
              <a:buClr>
                <a:srgbClr val="417191"/>
              </a:buClr>
              <a:buSzPct val="100000"/>
              <a:buFont typeface="ヒラギノ角ゴ Pro W3"/>
              <a:buChar char="•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Pre-Service review.</a:t>
            </a:r>
          </a:p>
          <a:p>
            <a:pPr marL="342900" lvl="1" indent="-228600" eaLnBrk="0" hangingPunct="0">
              <a:lnSpc>
                <a:spcPct val="95000"/>
              </a:lnSpc>
              <a:spcBef>
                <a:spcPct val="35000"/>
              </a:spcBef>
              <a:buClr>
                <a:srgbClr val="417191"/>
              </a:buClr>
              <a:buSzPct val="100000"/>
              <a:buFont typeface="ヒラギノ角ゴ Pro W3"/>
              <a:buChar char="•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Concurrent review.</a:t>
            </a:r>
          </a:p>
          <a:p>
            <a:pPr marL="342900" lvl="1" indent="-228600" eaLnBrk="0" hangingPunct="0">
              <a:lnSpc>
                <a:spcPct val="95000"/>
              </a:lnSpc>
              <a:spcBef>
                <a:spcPct val="35000"/>
              </a:spcBef>
              <a:buClr>
                <a:srgbClr val="417191"/>
              </a:buClr>
              <a:buSzPct val="100000"/>
              <a:buFont typeface="ヒラギノ角ゴ Pro W3"/>
              <a:buChar char="•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Retrospective review.</a:t>
            </a:r>
          </a:p>
          <a:p>
            <a:pPr marL="342900" lvl="1" indent="-228600" eaLnBrk="0" hangingPunct="0">
              <a:lnSpc>
                <a:spcPct val="95000"/>
              </a:lnSpc>
              <a:spcBef>
                <a:spcPct val="35000"/>
              </a:spcBef>
              <a:buClr>
                <a:srgbClr val="417191"/>
              </a:buClr>
              <a:buSzPct val="100000"/>
              <a:buFont typeface="ヒラギノ角ゴ Pro W3"/>
              <a:buChar char="•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Discharge planning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114300" lvl="1" eaLnBrk="0" hangingPunct="0">
              <a:lnSpc>
                <a:spcPct val="95000"/>
              </a:lnSpc>
              <a:spcBef>
                <a:spcPct val="35000"/>
              </a:spcBef>
              <a:buClr>
                <a:srgbClr val="417191"/>
              </a:buClr>
              <a:buSzPct val="100000"/>
            </a:pP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eaLnBrk="0" hangingPunct="0">
              <a:lnSpc>
                <a:spcPct val="95000"/>
              </a:lnSpc>
              <a:spcBef>
                <a:spcPct val="35000"/>
              </a:spcBef>
              <a:buClr>
                <a:srgbClr val="417191"/>
              </a:buClr>
              <a:buSzPct val="100000"/>
            </a:pPr>
            <a:r>
              <a:rPr lang="en-US" sz="1300" dirty="0" smtClean="0">
                <a:latin typeface="Arial" pitchFamily="34" charset="0"/>
                <a:cs typeface="Arial" pitchFamily="34" charset="0"/>
              </a:rPr>
              <a:t>Note: Plans </a:t>
            </a:r>
            <a:r>
              <a:rPr lang="en-US" sz="1300" dirty="0">
                <a:latin typeface="Arial" pitchFamily="34" charset="0"/>
                <a:cs typeface="Arial" pitchFamily="34" charset="0"/>
              </a:rPr>
              <a:t>may use different nomenclature and have varying definitions for the terms </a:t>
            </a:r>
            <a:r>
              <a:rPr lang="en-US" sz="1300" dirty="0" smtClean="0">
                <a:latin typeface="Arial" pitchFamily="34" charset="0"/>
                <a:cs typeface="Arial" pitchFamily="34" charset="0"/>
              </a:rPr>
              <a:t>care </a:t>
            </a:r>
            <a:r>
              <a:rPr lang="en-US" sz="1300" dirty="0">
                <a:latin typeface="Arial" pitchFamily="34" charset="0"/>
                <a:cs typeface="Arial" pitchFamily="34" charset="0"/>
              </a:rPr>
              <a:t>management, case management, catastrophic case management or disease management.  For example, “care management” may be referred to as “utilization management”.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13188" y="2713286"/>
            <a:ext cx="3773611" cy="3983398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>
              <a:lnSpc>
                <a:spcPct val="105000"/>
              </a:lnSpc>
              <a:spcBef>
                <a:spcPct val="35000"/>
              </a:spcBef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Working with members and/or providers on the administration of approaches that assist in conducting cost-effective interventions through all phases of care treatment such as:</a:t>
            </a:r>
          </a:p>
          <a:p>
            <a:pPr marL="685800" lvl="1" indent="-228600">
              <a:lnSpc>
                <a:spcPct val="105000"/>
              </a:lnSpc>
              <a:spcBef>
                <a:spcPct val="35000"/>
              </a:spcBef>
              <a:buClr>
                <a:srgbClr val="417191"/>
              </a:buClr>
              <a:buFontTx/>
              <a:buChar char="•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Case management.</a:t>
            </a:r>
          </a:p>
          <a:p>
            <a:pPr marL="685800" lvl="1" indent="-228600">
              <a:lnSpc>
                <a:spcPct val="105000"/>
              </a:lnSpc>
              <a:spcBef>
                <a:spcPct val="35000"/>
              </a:spcBef>
              <a:buClr>
                <a:srgbClr val="417191"/>
              </a:buClr>
              <a:buFontTx/>
              <a:buChar char="•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Catastrophic case management.</a:t>
            </a:r>
          </a:p>
          <a:p>
            <a:pPr marL="685800" lvl="1" indent="-228600">
              <a:lnSpc>
                <a:spcPct val="105000"/>
              </a:lnSpc>
              <a:spcBef>
                <a:spcPct val="35000"/>
              </a:spcBef>
              <a:buClr>
                <a:srgbClr val="417191"/>
              </a:buClr>
              <a:buFontTx/>
              <a:buChar char="•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Disease management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05000"/>
              </a:lnSpc>
              <a:spcBef>
                <a:spcPct val="35000"/>
              </a:spcBef>
              <a:buClr>
                <a:srgbClr val="417191"/>
              </a:buClr>
            </a:pPr>
            <a:endParaRPr lang="en-US" sz="13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05000"/>
              </a:lnSpc>
              <a:spcBef>
                <a:spcPct val="35000"/>
              </a:spcBef>
              <a:buClr>
                <a:srgbClr val="417191"/>
              </a:buClr>
            </a:pPr>
            <a:r>
              <a:rPr lang="en-US" sz="1300" dirty="0" smtClean="0">
                <a:latin typeface="Arial" pitchFamily="34" charset="0"/>
                <a:cs typeface="Arial" pitchFamily="34" charset="0"/>
              </a:rPr>
              <a:t>Note: For </a:t>
            </a:r>
            <a:r>
              <a:rPr lang="en-US" sz="1300" dirty="0">
                <a:latin typeface="Arial" pitchFamily="34" charset="0"/>
                <a:cs typeface="Arial" pitchFamily="34" charset="0"/>
              </a:rPr>
              <a:t>out-of-area members, the Control/Home Plan’s care management requirements and medical policy apply, meaning any utilization review (UR)/utilization management (UM) protocols and </a:t>
            </a:r>
            <a:r>
              <a:rPr lang="en-US" sz="1300" dirty="0" smtClean="0">
                <a:latin typeface="Arial" pitchFamily="34" charset="0"/>
                <a:cs typeface="Arial" pitchFamily="34" charset="0"/>
              </a:rPr>
              <a:t>interpretation </a:t>
            </a:r>
            <a:r>
              <a:rPr lang="en-US" sz="1300" dirty="0">
                <a:latin typeface="Arial" pitchFamily="34" charset="0"/>
                <a:cs typeface="Arial" pitchFamily="34" charset="0"/>
              </a:rPr>
              <a:t>of medical necessity as defined by the Control/Home Plan.</a:t>
            </a:r>
          </a:p>
        </p:txBody>
      </p:sp>
    </p:spTree>
    <p:extLst>
      <p:ext uri="{BB962C8B-B14F-4D97-AF65-F5344CB8AC3E}">
        <p14:creationId xmlns:p14="http://schemas.microsoft.com/office/powerpoint/2010/main" val="1689027990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10"/>
          <p:cNvSpPr>
            <a:spLocks noGrp="1" noChangeArrowheads="1"/>
          </p:cNvSpPr>
          <p:nvPr>
            <p:ph type="title"/>
          </p:nvPr>
        </p:nvSpPr>
        <p:spPr>
          <a:xfrm>
            <a:off x="449262" y="792985"/>
            <a:ext cx="8229600" cy="68118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2400" dirty="0" smtClean="0"/>
              <a:t>Care Management</a:t>
            </a: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1800" b="0" i="1" dirty="0" smtClean="0"/>
              <a:t>Control/Home Plan Responsibilities</a:t>
            </a:r>
          </a:p>
        </p:txBody>
      </p:sp>
      <p:sp>
        <p:nvSpPr>
          <p:cNvPr id="19459" name="TextBox 9"/>
          <p:cNvSpPr txBox="1">
            <a:spLocks noChangeArrowheads="1"/>
          </p:cNvSpPr>
          <p:nvPr/>
        </p:nvSpPr>
        <p:spPr bwMode="auto">
          <a:xfrm>
            <a:off x="363977" y="2221544"/>
            <a:ext cx="8569325" cy="4444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lnSpc>
                <a:spcPct val="95000"/>
              </a:lnSpc>
              <a:spcBef>
                <a:spcPct val="750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lang="en-US" b="0" i="0" dirty="0" smtClean="0">
                <a:latin typeface="Arial" pitchFamily="34" charset="0"/>
                <a:cs typeface="Arial" pitchFamily="34" charset="0"/>
              </a:rPr>
              <a:t>Educate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members about care management programs, including the member’s responsibilities.</a:t>
            </a:r>
          </a:p>
          <a:p>
            <a:pPr marL="228600" indent="-228600">
              <a:lnSpc>
                <a:spcPct val="95000"/>
              </a:lnSpc>
              <a:spcBef>
                <a:spcPct val="750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lang="en-US" b="0" i="0" dirty="0" smtClean="0">
                <a:latin typeface="Arial" pitchFamily="34" charset="0"/>
                <a:cs typeface="Arial" pitchFamily="34" charset="0"/>
              </a:rPr>
              <a:t>Train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staff in handling interactions with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Par/Host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Plans’ providers.</a:t>
            </a:r>
          </a:p>
          <a:p>
            <a:pPr marL="228600" indent="-228600">
              <a:lnSpc>
                <a:spcPct val="95000"/>
              </a:lnSpc>
              <a:spcBef>
                <a:spcPct val="750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lang="en-US" b="0" i="0" dirty="0" smtClean="0">
                <a:latin typeface="Arial" pitchFamily="34" charset="0"/>
                <a:cs typeface="Arial" pitchFamily="34" charset="0"/>
              </a:rPr>
              <a:t>Interact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with out-of-area providers in pre-service, pre-claim situations deemed as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urgent,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order to collect clinical/medical information needed for UR/UM processes for a specific member’s case.</a:t>
            </a:r>
          </a:p>
          <a:p>
            <a:pPr marL="228600" indent="-228600">
              <a:lnSpc>
                <a:spcPct val="95000"/>
              </a:lnSpc>
              <a:spcBef>
                <a:spcPct val="750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lang="en-US" b="0" i="0" dirty="0" smtClean="0">
                <a:latin typeface="Arial" pitchFamily="34" charset="0"/>
                <a:cs typeface="Arial" pitchFamily="34" charset="0"/>
              </a:rPr>
              <a:t>Reply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to out-of-area providers’ 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pre-service review requests within no more than 72 </a:t>
            </a:r>
            <a:r>
              <a:rPr lang="en-US" b="0" i="0" dirty="0">
                <a:latin typeface="Arial" pitchFamily="34" charset="0"/>
                <a:cs typeface="Arial" pitchFamily="34" charset="0"/>
              </a:rPr>
              <a:t>hours for urgent cases and 15 business days for non-urgent cases</a:t>
            </a:r>
            <a:r>
              <a:rPr lang="en-US" b="0" i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228600" indent="-228600">
              <a:lnSpc>
                <a:spcPct val="95000"/>
              </a:lnSpc>
              <a:spcBef>
                <a:spcPct val="750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Handle inquiries/requests and reviews from members or providers on their behalf.</a:t>
            </a:r>
          </a:p>
          <a:p>
            <a:pPr marL="228600" indent="-228600">
              <a:lnSpc>
                <a:spcPct val="95000"/>
              </a:lnSpc>
              <a:spcBef>
                <a:spcPct val="750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Coordinate </a:t>
            </a:r>
            <a:r>
              <a:rPr lang="en-US" dirty="0">
                <a:latin typeface="Arial" pitchFamily="34" charset="0"/>
                <a:cs typeface="Arial" pitchFamily="34" charset="0"/>
              </a:rPr>
              <a:t>member and provider on member’s behalf appeals.</a:t>
            </a:r>
          </a:p>
          <a:p>
            <a:pPr marL="228600" indent="-228600">
              <a:lnSpc>
                <a:spcPct val="95000"/>
              </a:lnSpc>
              <a:spcBef>
                <a:spcPct val="75000"/>
              </a:spcBef>
              <a:buClr>
                <a:schemeClr val="accent2"/>
              </a:buClr>
              <a:buFont typeface="Arial" pitchFamily="34" charset="0"/>
              <a:buChar char="•"/>
            </a:pPr>
            <a:endParaRPr lang="en-US" sz="1600" b="0" i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1789113"/>
            <a:ext cx="2926442" cy="323165"/>
          </a:xfrm>
          <a:prstGeom prst="rect">
            <a:avLst/>
          </a:prstGeom>
          <a:noFill/>
        </p:spPr>
        <p:txBody>
          <a:bodyPr wrap="none" lIns="0" tIns="0" rtlCol="0">
            <a:spAutoFit/>
          </a:bodyPr>
          <a:lstStyle/>
          <a:p>
            <a:pPr marL="228600" indent="-228600"/>
            <a:r>
              <a:rPr lang="en-US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Control/Home Plans </a:t>
            </a:r>
            <a:r>
              <a:rPr lang="en-US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must:</a:t>
            </a:r>
          </a:p>
        </p:txBody>
      </p:sp>
    </p:spTree>
    <p:extLst>
      <p:ext uri="{BB962C8B-B14F-4D97-AF65-F5344CB8AC3E}">
        <p14:creationId xmlns:p14="http://schemas.microsoft.com/office/powerpoint/2010/main" val="3920635986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CBSA Template">
  <a:themeElements>
    <a:clrScheme name="BCBSA">
      <a:dk1>
        <a:sysClr val="windowText" lastClr="000000"/>
      </a:dk1>
      <a:lt1>
        <a:sysClr val="window" lastClr="FFFFFF"/>
      </a:lt1>
      <a:dk2>
        <a:srgbClr val="CCE1EC"/>
      </a:dk2>
      <a:lt2>
        <a:srgbClr val="8FCAE7"/>
      </a:lt2>
      <a:accent1>
        <a:srgbClr val="0094D7"/>
      </a:accent1>
      <a:accent2>
        <a:srgbClr val="006086"/>
      </a:accent2>
      <a:accent3>
        <a:srgbClr val="003359"/>
      </a:accent3>
      <a:accent4>
        <a:srgbClr val="F1E5C7"/>
      </a:accent4>
      <a:accent5>
        <a:srgbClr val="8B6900"/>
      </a:accent5>
      <a:accent6>
        <a:srgbClr val="BF311A"/>
      </a:accent6>
      <a:hlink>
        <a:srgbClr val="0094D7"/>
      </a:hlink>
      <a:folHlink>
        <a:srgbClr val="1E1E1E"/>
      </a:folHlink>
    </a:clrScheme>
    <a:fontScheme name="BCBS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DIVIDER PAGES">
  <a:themeElements>
    <a:clrScheme name="BCBSA">
      <a:dk1>
        <a:sysClr val="windowText" lastClr="000000"/>
      </a:dk1>
      <a:lt1>
        <a:sysClr val="window" lastClr="FFFFFF"/>
      </a:lt1>
      <a:dk2>
        <a:srgbClr val="CCE1EC"/>
      </a:dk2>
      <a:lt2>
        <a:srgbClr val="8FCAE7"/>
      </a:lt2>
      <a:accent1>
        <a:srgbClr val="0094D7"/>
      </a:accent1>
      <a:accent2>
        <a:srgbClr val="006086"/>
      </a:accent2>
      <a:accent3>
        <a:srgbClr val="003359"/>
      </a:accent3>
      <a:accent4>
        <a:srgbClr val="F1E5C7"/>
      </a:accent4>
      <a:accent5>
        <a:srgbClr val="8B6900"/>
      </a:accent5>
      <a:accent6>
        <a:srgbClr val="BF311A"/>
      </a:accent6>
      <a:hlink>
        <a:srgbClr val="0094D7"/>
      </a:hlink>
      <a:folHlink>
        <a:srgbClr val="1E1E1E"/>
      </a:folHlink>
    </a:clrScheme>
    <a:fontScheme name="BCBS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8830</TotalTime>
  <Words>2639</Words>
  <Application>Microsoft Office PowerPoint</Application>
  <PresentationFormat>On-screen Show (4:3)</PresentationFormat>
  <Paragraphs>289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BCBSA Template</vt:lpstr>
      <vt:lpstr>DIVIDER PAGES</vt:lpstr>
      <vt:lpstr>Control/Home and Par/Host Plan Responsibilities</vt:lpstr>
      <vt:lpstr>Why Learn About Inter-Plan Programs (IPP)?</vt:lpstr>
      <vt:lpstr>Control/Home and Par/Host Plan Responsibilities</vt:lpstr>
      <vt:lpstr>General Responsibilities</vt:lpstr>
      <vt:lpstr>Eligibility and Benefits </vt:lpstr>
      <vt:lpstr>Eligibility and Benefits via Phone </vt:lpstr>
      <vt:lpstr>Eligibility and Benefits – Electronically </vt:lpstr>
      <vt:lpstr>Care Management </vt:lpstr>
      <vt:lpstr>Care Management Control/Home Plan Responsibilities</vt:lpstr>
      <vt:lpstr>Care Management Par/Host Plan Responsibilities</vt:lpstr>
      <vt:lpstr>Care Management Pre-Service Review</vt:lpstr>
      <vt:lpstr>Care Management</vt:lpstr>
      <vt:lpstr>Claim Handling  Claim Filing</vt:lpstr>
      <vt:lpstr>Claim Handling  Pricing </vt:lpstr>
      <vt:lpstr>Claim Handling  Claim Processing</vt:lpstr>
      <vt:lpstr>Claim Handling  Medical Records </vt:lpstr>
      <vt:lpstr>Claim Handling  Medical Records </vt:lpstr>
      <vt:lpstr>Claim Handling  </vt:lpstr>
      <vt:lpstr>Claim Handling  Claim Appeals and Provider Reconsiderations</vt:lpstr>
      <vt:lpstr>Claim Handling </vt:lpstr>
      <vt:lpstr>Claim Handling  Provider Reconsiderations</vt:lpstr>
      <vt:lpstr>Fraud Investigation Activities</vt:lpstr>
      <vt:lpstr>Fraud Investigation Activities </vt:lpstr>
      <vt:lpstr>Provider Education</vt:lpstr>
      <vt:lpstr>Resources for More Information</vt:lpstr>
    </vt:vector>
  </TitlesOfParts>
  <Company>Blue Cross Blue Shield Association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jewillia</dc:creator>
  <cp:lastModifiedBy>Pickett, Jocelyn</cp:lastModifiedBy>
  <cp:revision>675</cp:revision>
  <cp:lastPrinted>2013-08-01T18:20:45Z</cp:lastPrinted>
  <dcterms:created xsi:type="dcterms:W3CDTF">2011-02-15T16:50:41Z</dcterms:created>
  <dcterms:modified xsi:type="dcterms:W3CDTF">2017-10-20T14:49:28Z</dcterms:modified>
</cp:coreProperties>
</file>